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Layouts/slideLayout1.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b="def" i="def"/>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 name="Shape 17"/>
          <p:cNvSpPr/>
          <p:nvPr>
            <p:ph type="sldImg"/>
          </p:nvPr>
        </p:nvSpPr>
        <p:spPr>
          <a:xfrm>
            <a:off x="1143000" y="685800"/>
            <a:ext cx="4572000" cy="3429000"/>
          </a:xfrm>
          <a:prstGeom prst="rect">
            <a:avLst/>
          </a:prstGeom>
        </p:spPr>
        <p:txBody>
          <a:bodyPr/>
          <a:lstStyle/>
          <a:p>
            <a:pPr/>
          </a:p>
        </p:txBody>
      </p:sp>
      <p:sp>
        <p:nvSpPr>
          <p:cNvPr id="18" name="Shape 1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731520" y="110489"/>
            <a:ext cx="13167361" cy="1809751"/>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3" name="Body Level One…"/>
          <p:cNvSpPr txBox="1"/>
          <p:nvPr>
            <p:ph type="body" idx="1"/>
          </p:nvPr>
        </p:nvSpPr>
        <p:spPr>
          <a:xfrm>
            <a:off x="731520" y="1920239"/>
            <a:ext cx="13167361" cy="6309362"/>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7071359" y="7408545"/>
            <a:ext cx="3413761" cy="438150"/>
          </a:xfrm>
          <a:prstGeom prst="rect">
            <a:avLst/>
          </a:prstGeom>
          <a:ln w="12700">
            <a:miter lim="400000"/>
          </a:ln>
        </p:spPr>
        <p:txBody>
          <a:bodyPr wrap="none" lIns="45719" rIns="45719" anchor="ctr">
            <a:spAutoFit/>
          </a:bodyPr>
          <a:lstStyle>
            <a:lvl1pPr algn="r">
              <a:defRPr sz="12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 Id="rId3" Type="http://schemas.openxmlformats.org/officeDocument/2006/relationships/image" Target="../media/image7.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png"/><Relationship Id="rId3" Type="http://schemas.openxmlformats.org/officeDocument/2006/relationships/image" Target="../media/image9.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 Id="rId3" Type="http://schemas.openxmlformats.org/officeDocument/2006/relationships/image" Target="../media/image1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png"/><Relationship Id="rId7" Type="http://schemas.openxmlformats.org/officeDocument/2006/relationships/image" Target="../media/image1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 name="Shape 0"/>
          <p:cNvSpPr/>
          <p:nvPr/>
        </p:nvSpPr>
        <p:spPr>
          <a:xfrm>
            <a:off x="0" y="0"/>
            <a:ext cx="14630400" cy="8229600"/>
          </a:xfrm>
          <a:prstGeom prst="rect">
            <a:avLst/>
          </a:prstGeom>
          <a:solidFill>
            <a:srgbClr val="181A24"/>
          </a:solidFill>
          <a:ln w="12700">
            <a:miter lim="400000"/>
          </a:ln>
        </p:spPr>
        <p:txBody>
          <a:bodyPr lIns="45719" rIns="45719"/>
          <a:lstStyle/>
          <a:p>
            <a:pPr/>
          </a:p>
        </p:txBody>
      </p:sp>
      <p:sp>
        <p:nvSpPr>
          <p:cNvPr id="21" name="Shape 1"/>
          <p:cNvSpPr/>
          <p:nvPr/>
        </p:nvSpPr>
        <p:spPr>
          <a:xfrm>
            <a:off x="0" y="0"/>
            <a:ext cx="14630400" cy="8229600"/>
          </a:xfrm>
          <a:prstGeom prst="rect">
            <a:avLst/>
          </a:prstGeom>
          <a:solidFill>
            <a:srgbClr val="252833"/>
          </a:solidFill>
          <a:ln w="12700">
            <a:miter lim="400000"/>
          </a:ln>
        </p:spPr>
        <p:txBody>
          <a:bodyPr lIns="45719" rIns="45719"/>
          <a:lstStyle/>
          <a:p>
            <a:pPr/>
          </a:p>
        </p:txBody>
      </p:sp>
      <p:pic>
        <p:nvPicPr>
          <p:cNvPr id="22" name="Image 0" descr="Image 0"/>
          <p:cNvPicPr>
            <a:picLocks noChangeAspect="1"/>
          </p:cNvPicPr>
          <p:nvPr/>
        </p:nvPicPr>
        <p:blipFill>
          <a:blip r:embed="rId2">
            <a:extLst/>
          </a:blip>
          <a:stretch>
            <a:fillRect/>
          </a:stretch>
        </p:blipFill>
        <p:spPr>
          <a:xfrm>
            <a:off x="9144000" y="0"/>
            <a:ext cx="5486400" cy="8229600"/>
          </a:xfrm>
          <a:prstGeom prst="rect">
            <a:avLst/>
          </a:prstGeom>
          <a:ln w="12700">
            <a:miter lim="400000"/>
          </a:ln>
        </p:spPr>
      </p:pic>
      <p:pic>
        <p:nvPicPr>
          <p:cNvPr id="23" name="Image 1" descr="Image 1"/>
          <p:cNvPicPr>
            <a:picLocks noChangeAspect="1"/>
          </p:cNvPicPr>
          <p:nvPr/>
        </p:nvPicPr>
        <p:blipFill>
          <a:blip r:embed="rId3">
            <a:extLst/>
          </a:blip>
          <a:stretch>
            <a:fillRect/>
          </a:stretch>
        </p:blipFill>
        <p:spPr>
          <a:xfrm>
            <a:off x="9452609" y="2745343"/>
            <a:ext cx="4869181" cy="2738915"/>
          </a:xfrm>
          <a:prstGeom prst="rect">
            <a:avLst/>
          </a:prstGeom>
          <a:ln w="12700">
            <a:miter lim="400000"/>
          </a:ln>
        </p:spPr>
      </p:pic>
      <p:sp>
        <p:nvSpPr>
          <p:cNvPr id="24" name="Text 2"/>
          <p:cNvSpPr txBox="1"/>
          <p:nvPr/>
        </p:nvSpPr>
        <p:spPr>
          <a:xfrm>
            <a:off x="909756" y="1888688"/>
            <a:ext cx="2549760" cy="106792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7800"/>
              </a:lnSpc>
              <a:defRPr sz="6300">
                <a:solidFill>
                  <a:srgbClr val="F98AC7"/>
                </a:solidFill>
                <a:latin typeface="Lora"/>
                <a:ea typeface="Lora"/>
                <a:cs typeface="Lora"/>
                <a:sym typeface="Lora"/>
              </a:defRPr>
            </a:lvl1pPr>
          </a:lstStyle>
          <a:p>
            <a:pPr/>
            <a:r>
              <a:t>Solaris</a:t>
            </a:r>
          </a:p>
        </p:txBody>
      </p:sp>
      <p:sp>
        <p:nvSpPr>
          <p:cNvPr id="25" name="Text 3"/>
          <p:cNvSpPr txBox="1"/>
          <p:nvPr/>
        </p:nvSpPr>
        <p:spPr>
          <a:xfrm>
            <a:off x="909756" y="3261002"/>
            <a:ext cx="7324489" cy="282409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3100"/>
              </a:lnSpc>
              <a:defRPr sz="1900">
                <a:solidFill>
                  <a:srgbClr val="D6E5EF"/>
                </a:solidFill>
                <a:latin typeface="Source Sans Pro"/>
                <a:ea typeface="Source Sans Pro"/>
                <a:cs typeface="Source Sans Pro"/>
                <a:sym typeface="Source Sans Pro"/>
              </a:defRPr>
            </a:lvl1pPr>
          </a:lstStyle>
          <a:p>
            <a:pPr/>
            <a:r>
              <a:t>Magnetic reconnection is a fundamental process in plasma physics and astrophysics, where the magnetic field lines in a plasma break and then reconnect in a different configuration. This process releases stored magnetic energy, converting it into kinetic and thermal energy, leading to various dynamic and energetic phenomena, such as solar flares, geomagnetic storms, and particle acceleration.</a:t>
            </a:r>
          </a:p>
        </p:txBody>
      </p:sp>
      <p:sp>
        <p:nvSpPr>
          <p:cNvPr id="26" name="Text 5"/>
          <p:cNvSpPr txBox="1"/>
          <p:nvPr/>
        </p:nvSpPr>
        <p:spPr>
          <a:xfrm>
            <a:off x="955343" y="6389484"/>
            <a:ext cx="1692063" cy="4894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3400"/>
              </a:lnSpc>
              <a:defRPr b="1">
                <a:solidFill>
                  <a:srgbClr val="D6E5EF"/>
                </a:solidFill>
                <a:latin typeface="Source Sans Pro"/>
                <a:ea typeface="Source Sans Pro"/>
                <a:cs typeface="Source Sans Pro"/>
                <a:sym typeface="Source Sans Pro"/>
              </a:defRPr>
            </a:lvl1pPr>
          </a:lstStyle>
          <a:p>
            <a:pPr/>
            <a:r>
              <a:t>by Cybernauts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0"/>
          <p:cNvSpPr/>
          <p:nvPr/>
        </p:nvSpPr>
        <p:spPr>
          <a:xfrm>
            <a:off x="0" y="0"/>
            <a:ext cx="14630400" cy="8229600"/>
          </a:xfrm>
          <a:prstGeom prst="rect">
            <a:avLst/>
          </a:prstGeom>
          <a:solidFill>
            <a:srgbClr val="181A24"/>
          </a:solidFill>
          <a:ln w="12700">
            <a:miter lim="400000"/>
          </a:ln>
        </p:spPr>
        <p:txBody>
          <a:bodyPr lIns="45719" rIns="45719"/>
          <a:lstStyle/>
          <a:p>
            <a:pPr/>
          </a:p>
        </p:txBody>
      </p:sp>
      <p:sp>
        <p:nvSpPr>
          <p:cNvPr id="162" name="Shape 1"/>
          <p:cNvSpPr/>
          <p:nvPr/>
        </p:nvSpPr>
        <p:spPr>
          <a:xfrm>
            <a:off x="0" y="0"/>
            <a:ext cx="14630400" cy="8229600"/>
          </a:xfrm>
          <a:prstGeom prst="rect">
            <a:avLst/>
          </a:prstGeom>
          <a:solidFill>
            <a:srgbClr val="252833"/>
          </a:solidFill>
          <a:ln w="12700">
            <a:miter lim="400000"/>
          </a:ln>
        </p:spPr>
        <p:txBody>
          <a:bodyPr lIns="45719" rIns="45719"/>
          <a:lstStyle/>
          <a:p>
            <a:pPr/>
          </a:p>
        </p:txBody>
      </p:sp>
      <p:sp>
        <p:nvSpPr>
          <p:cNvPr id="163" name="Text 2"/>
          <p:cNvSpPr txBox="1"/>
          <p:nvPr/>
        </p:nvSpPr>
        <p:spPr>
          <a:xfrm>
            <a:off x="1014413" y="2183963"/>
            <a:ext cx="2931503" cy="80199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5700"/>
              </a:lnSpc>
              <a:defRPr sz="4500">
                <a:solidFill>
                  <a:srgbClr val="F98AC7"/>
                </a:solidFill>
                <a:latin typeface="Lora"/>
                <a:ea typeface="Lora"/>
                <a:cs typeface="Lora"/>
                <a:sym typeface="Lora"/>
              </a:defRPr>
            </a:lvl1pPr>
          </a:lstStyle>
          <a:p>
            <a:pPr/>
            <a:r>
              <a:t>Conclusion</a:t>
            </a:r>
          </a:p>
        </p:txBody>
      </p:sp>
      <p:sp>
        <p:nvSpPr>
          <p:cNvPr id="164" name="Text 3"/>
          <p:cNvSpPr txBox="1"/>
          <p:nvPr/>
        </p:nvSpPr>
        <p:spPr>
          <a:xfrm>
            <a:off x="1014412" y="3280290"/>
            <a:ext cx="12601458" cy="282409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3100"/>
              </a:lnSpc>
              <a:defRPr sz="1900">
                <a:solidFill>
                  <a:srgbClr val="D6E5EF"/>
                </a:solidFill>
                <a:latin typeface="Source Sans Pro"/>
                <a:ea typeface="Source Sans Pro"/>
                <a:cs typeface="Source Sans Pro"/>
                <a:sym typeface="Source Sans Pro"/>
              </a:defRPr>
            </a:lvl1pPr>
          </a:lstStyle>
          <a:p>
            <a:pPr/>
            <a:r>
              <a:t>In this presentation, we have explored the fundamental process of magnetic reconnection and its importance in plasma physics and astrophysics. We have discussed the various effects of magnetic reconnection, such as geomagnetic storms, particle acceleration, and auroras, and how recent events have highlighted the need to understand and mitigate its impacts. Our approach to the problem involves in-depth data exploration, feature engineering, and the implementation of advanced machine learning models to predict the occurrence of magnetic reconnection events. By leveraging this knowledge and the proposed solutions, we aim to advance our understanding of this critical process and its applications in the field of space science and technology.</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 name="Shape 0"/>
          <p:cNvSpPr/>
          <p:nvPr/>
        </p:nvSpPr>
        <p:spPr>
          <a:xfrm>
            <a:off x="0" y="0"/>
            <a:ext cx="14630400" cy="8229600"/>
          </a:xfrm>
          <a:prstGeom prst="rect">
            <a:avLst/>
          </a:prstGeom>
          <a:solidFill>
            <a:srgbClr val="181A24"/>
          </a:solidFill>
          <a:ln w="12700">
            <a:miter lim="400000"/>
          </a:ln>
        </p:spPr>
        <p:txBody>
          <a:bodyPr lIns="45719" rIns="45719"/>
          <a:lstStyle/>
          <a:p>
            <a:pPr/>
          </a:p>
        </p:txBody>
      </p:sp>
      <p:sp>
        <p:nvSpPr>
          <p:cNvPr id="29" name="Shape 1"/>
          <p:cNvSpPr/>
          <p:nvPr/>
        </p:nvSpPr>
        <p:spPr>
          <a:xfrm>
            <a:off x="0" y="0"/>
            <a:ext cx="14630400" cy="8229600"/>
          </a:xfrm>
          <a:prstGeom prst="rect">
            <a:avLst/>
          </a:prstGeom>
          <a:solidFill>
            <a:srgbClr val="252833"/>
          </a:solidFill>
          <a:ln w="12700">
            <a:miter lim="400000"/>
          </a:ln>
        </p:spPr>
        <p:txBody>
          <a:bodyPr lIns="45719" rIns="45719"/>
          <a:lstStyle/>
          <a:p>
            <a:pPr/>
          </a:p>
        </p:txBody>
      </p:sp>
      <p:pic>
        <p:nvPicPr>
          <p:cNvPr id="30" name="Image 0" descr="Image 0"/>
          <p:cNvPicPr>
            <a:picLocks noChangeAspect="1"/>
          </p:cNvPicPr>
          <p:nvPr/>
        </p:nvPicPr>
        <p:blipFill>
          <a:blip r:embed="rId2">
            <a:extLst/>
          </a:blip>
          <a:stretch>
            <a:fillRect/>
          </a:stretch>
        </p:blipFill>
        <p:spPr>
          <a:xfrm>
            <a:off x="9411175" y="2259806"/>
            <a:ext cx="4952050" cy="3709988"/>
          </a:xfrm>
          <a:prstGeom prst="rect">
            <a:avLst/>
          </a:prstGeom>
          <a:ln w="12700">
            <a:miter lim="400000"/>
          </a:ln>
        </p:spPr>
      </p:pic>
      <p:sp>
        <p:nvSpPr>
          <p:cNvPr id="31" name="Text 2"/>
          <p:cNvSpPr txBox="1"/>
          <p:nvPr/>
        </p:nvSpPr>
        <p:spPr>
          <a:xfrm>
            <a:off x="793431" y="759143"/>
            <a:ext cx="3958920" cy="70319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4900"/>
              </a:lnSpc>
              <a:defRPr sz="3900">
                <a:solidFill>
                  <a:srgbClr val="F98AC7"/>
                </a:solidFill>
                <a:latin typeface="Lora"/>
                <a:ea typeface="Lora"/>
                <a:cs typeface="Lora"/>
                <a:sym typeface="Lora"/>
              </a:defRPr>
            </a:lvl1pPr>
          </a:lstStyle>
          <a:p>
            <a:pPr/>
            <a:r>
              <a:t>Table of Contents</a:t>
            </a:r>
          </a:p>
        </p:txBody>
      </p:sp>
      <p:sp>
        <p:nvSpPr>
          <p:cNvPr id="32" name="Shape 3"/>
          <p:cNvSpPr/>
          <p:nvPr/>
        </p:nvSpPr>
        <p:spPr>
          <a:xfrm>
            <a:off x="747712" y="1948101"/>
            <a:ext cx="480656" cy="480656"/>
          </a:xfrm>
          <a:prstGeom prst="roundRect">
            <a:avLst>
              <a:gd name="adj" fmla="val 6668"/>
            </a:avLst>
          </a:prstGeom>
          <a:solidFill>
            <a:srgbClr val="444752"/>
          </a:solidFill>
          <a:ln w="12700">
            <a:miter lim="400000"/>
          </a:ln>
        </p:spPr>
        <p:txBody>
          <a:bodyPr lIns="45719" rIns="45719"/>
          <a:lstStyle/>
          <a:p>
            <a:pPr/>
          </a:p>
        </p:txBody>
      </p:sp>
      <p:sp>
        <p:nvSpPr>
          <p:cNvPr id="33" name="Text 4"/>
          <p:cNvSpPr txBox="1"/>
          <p:nvPr/>
        </p:nvSpPr>
        <p:spPr>
          <a:xfrm>
            <a:off x="854744" y="2037636"/>
            <a:ext cx="266593" cy="39229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ts val="2300"/>
              </a:lnSpc>
              <a:defRPr sz="2300">
                <a:solidFill>
                  <a:srgbClr val="D6E5EF"/>
                </a:solidFill>
                <a:latin typeface="Lora"/>
                <a:ea typeface="Lora"/>
                <a:cs typeface="Lora"/>
                <a:sym typeface="Lora"/>
              </a:defRPr>
            </a:lvl1pPr>
          </a:lstStyle>
          <a:p>
            <a:pPr/>
            <a:r>
              <a:t>1</a:t>
            </a:r>
          </a:p>
        </p:txBody>
      </p:sp>
      <p:sp>
        <p:nvSpPr>
          <p:cNvPr id="34" name="Text 5"/>
          <p:cNvSpPr txBox="1"/>
          <p:nvPr/>
        </p:nvSpPr>
        <p:spPr>
          <a:xfrm>
            <a:off x="1487685" y="1948101"/>
            <a:ext cx="2102761" cy="39077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400"/>
              </a:lnSpc>
              <a:defRPr sz="1900">
                <a:solidFill>
                  <a:srgbClr val="D6E5EF"/>
                </a:solidFill>
                <a:latin typeface="Lora"/>
                <a:ea typeface="Lora"/>
                <a:cs typeface="Lora"/>
                <a:sym typeface="Lora"/>
              </a:defRPr>
            </a:lvl1pPr>
          </a:lstStyle>
          <a:p>
            <a:pPr/>
            <a:r>
              <a:t>About the Problem</a:t>
            </a:r>
          </a:p>
        </p:txBody>
      </p:sp>
      <p:sp>
        <p:nvSpPr>
          <p:cNvPr id="35" name="Text 6"/>
          <p:cNvSpPr txBox="1"/>
          <p:nvPr/>
        </p:nvSpPr>
        <p:spPr>
          <a:xfrm>
            <a:off x="1487685" y="2390299"/>
            <a:ext cx="6862883" cy="73253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600"/>
              </a:lnSpc>
              <a:defRPr sz="1600">
                <a:solidFill>
                  <a:srgbClr val="D6E5EF"/>
                </a:solidFill>
                <a:latin typeface="Source Sans Pro"/>
                <a:ea typeface="Source Sans Pro"/>
                <a:cs typeface="Source Sans Pro"/>
                <a:sym typeface="Source Sans Pro"/>
              </a:defRPr>
            </a:lvl1pPr>
          </a:lstStyle>
          <a:p>
            <a:pPr/>
            <a:r>
              <a:t>Explore the phenomenon of magnetic reconnection and its significance in plasma physics and astrophysics.</a:t>
            </a:r>
          </a:p>
        </p:txBody>
      </p:sp>
      <p:sp>
        <p:nvSpPr>
          <p:cNvPr id="36" name="Shape 7"/>
          <p:cNvSpPr/>
          <p:nvPr/>
        </p:nvSpPr>
        <p:spPr>
          <a:xfrm>
            <a:off x="747712" y="3527583"/>
            <a:ext cx="480656" cy="480656"/>
          </a:xfrm>
          <a:prstGeom prst="roundRect">
            <a:avLst>
              <a:gd name="adj" fmla="val 6668"/>
            </a:avLst>
          </a:prstGeom>
          <a:solidFill>
            <a:srgbClr val="444752"/>
          </a:solidFill>
          <a:ln w="12700">
            <a:miter lim="400000"/>
          </a:ln>
        </p:spPr>
        <p:txBody>
          <a:bodyPr lIns="45719" rIns="45719"/>
          <a:lstStyle/>
          <a:p>
            <a:pPr/>
          </a:p>
        </p:txBody>
      </p:sp>
      <p:sp>
        <p:nvSpPr>
          <p:cNvPr id="37" name="Text 8"/>
          <p:cNvSpPr txBox="1"/>
          <p:nvPr/>
        </p:nvSpPr>
        <p:spPr>
          <a:xfrm>
            <a:off x="854743" y="3617119"/>
            <a:ext cx="266594" cy="39229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ts val="2300"/>
              </a:lnSpc>
              <a:defRPr sz="2300">
                <a:solidFill>
                  <a:srgbClr val="D6E5EF"/>
                </a:solidFill>
                <a:latin typeface="Lora"/>
                <a:ea typeface="Lora"/>
                <a:cs typeface="Lora"/>
                <a:sym typeface="Lora"/>
              </a:defRPr>
            </a:lvl1pPr>
          </a:lstStyle>
          <a:p>
            <a:pPr/>
            <a:r>
              <a:t>2</a:t>
            </a:r>
          </a:p>
        </p:txBody>
      </p:sp>
      <p:sp>
        <p:nvSpPr>
          <p:cNvPr id="38" name="Text 9"/>
          <p:cNvSpPr txBox="1"/>
          <p:nvPr/>
        </p:nvSpPr>
        <p:spPr>
          <a:xfrm>
            <a:off x="1487685" y="3527583"/>
            <a:ext cx="1593179" cy="3907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400"/>
              </a:lnSpc>
              <a:defRPr sz="1900">
                <a:solidFill>
                  <a:srgbClr val="D6E5EF"/>
                </a:solidFill>
                <a:latin typeface="Lora"/>
                <a:ea typeface="Lora"/>
                <a:cs typeface="Lora"/>
                <a:sym typeface="Lora"/>
              </a:defRPr>
            </a:lvl1pPr>
          </a:lstStyle>
          <a:p>
            <a:pPr/>
            <a:r>
              <a:t>Our Approach</a:t>
            </a:r>
          </a:p>
        </p:txBody>
      </p:sp>
      <p:sp>
        <p:nvSpPr>
          <p:cNvPr id="39" name="Text 10"/>
          <p:cNvSpPr txBox="1"/>
          <p:nvPr/>
        </p:nvSpPr>
        <p:spPr>
          <a:xfrm>
            <a:off x="1487685" y="3969782"/>
            <a:ext cx="6862883" cy="73253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600"/>
              </a:lnSpc>
              <a:defRPr sz="1600">
                <a:solidFill>
                  <a:srgbClr val="D6E5EF"/>
                </a:solidFill>
                <a:latin typeface="Source Sans Pro"/>
                <a:ea typeface="Source Sans Pro"/>
                <a:cs typeface="Source Sans Pro"/>
                <a:sym typeface="Source Sans Pro"/>
              </a:defRPr>
            </a:lvl1pPr>
          </a:lstStyle>
          <a:p>
            <a:pPr/>
            <a:r>
              <a:t>Outline the steps taken to investigate and understand the dynamics of magnetic reconnection.</a:t>
            </a:r>
          </a:p>
        </p:txBody>
      </p:sp>
      <p:sp>
        <p:nvSpPr>
          <p:cNvPr id="40" name="Shape 11"/>
          <p:cNvSpPr/>
          <p:nvPr/>
        </p:nvSpPr>
        <p:spPr>
          <a:xfrm>
            <a:off x="747712" y="5107066"/>
            <a:ext cx="480656" cy="480656"/>
          </a:xfrm>
          <a:prstGeom prst="roundRect">
            <a:avLst>
              <a:gd name="adj" fmla="val 6668"/>
            </a:avLst>
          </a:prstGeom>
          <a:solidFill>
            <a:srgbClr val="444752"/>
          </a:solidFill>
          <a:ln w="12700">
            <a:miter lim="400000"/>
          </a:ln>
        </p:spPr>
        <p:txBody>
          <a:bodyPr lIns="45719" rIns="45719"/>
          <a:lstStyle/>
          <a:p>
            <a:pPr/>
          </a:p>
        </p:txBody>
      </p:sp>
      <p:sp>
        <p:nvSpPr>
          <p:cNvPr id="41" name="Text 12"/>
          <p:cNvSpPr txBox="1"/>
          <p:nvPr/>
        </p:nvSpPr>
        <p:spPr>
          <a:xfrm>
            <a:off x="854744" y="5196602"/>
            <a:ext cx="266593" cy="39229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ts val="2300"/>
              </a:lnSpc>
              <a:defRPr sz="2300">
                <a:solidFill>
                  <a:srgbClr val="D6E5EF"/>
                </a:solidFill>
                <a:latin typeface="Lora"/>
                <a:ea typeface="Lora"/>
                <a:cs typeface="Lora"/>
                <a:sym typeface="Lora"/>
              </a:defRPr>
            </a:lvl1pPr>
          </a:lstStyle>
          <a:p>
            <a:pPr/>
            <a:r>
              <a:t>3</a:t>
            </a:r>
          </a:p>
        </p:txBody>
      </p:sp>
      <p:sp>
        <p:nvSpPr>
          <p:cNvPr id="42" name="Text 13"/>
          <p:cNvSpPr txBox="1"/>
          <p:nvPr/>
        </p:nvSpPr>
        <p:spPr>
          <a:xfrm>
            <a:off x="1487685" y="5107066"/>
            <a:ext cx="1230640" cy="3907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400"/>
              </a:lnSpc>
              <a:defRPr sz="1900">
                <a:solidFill>
                  <a:srgbClr val="D6E5EF"/>
                </a:solidFill>
                <a:latin typeface="Lora"/>
                <a:ea typeface="Lora"/>
                <a:cs typeface="Lora"/>
                <a:sym typeface="Lora"/>
              </a:defRPr>
            </a:lvl1pPr>
          </a:lstStyle>
          <a:p>
            <a:pPr/>
            <a:r>
              <a:t>Objectives</a:t>
            </a:r>
          </a:p>
        </p:txBody>
      </p:sp>
      <p:sp>
        <p:nvSpPr>
          <p:cNvPr id="43" name="Text 14"/>
          <p:cNvSpPr txBox="1"/>
          <p:nvPr/>
        </p:nvSpPr>
        <p:spPr>
          <a:xfrm>
            <a:off x="1487685" y="5549265"/>
            <a:ext cx="6847742" cy="40233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600"/>
              </a:lnSpc>
              <a:defRPr sz="1600">
                <a:solidFill>
                  <a:srgbClr val="D6E5EF"/>
                </a:solidFill>
                <a:latin typeface="Source Sans Pro"/>
                <a:ea typeface="Source Sans Pro"/>
                <a:cs typeface="Source Sans Pro"/>
                <a:sym typeface="Source Sans Pro"/>
              </a:defRPr>
            </a:lvl1pPr>
          </a:lstStyle>
          <a:p>
            <a:pPr/>
            <a:r>
              <a:t>Define the key objectives and goals of the study on magnetic reconnection.</a:t>
            </a:r>
          </a:p>
        </p:txBody>
      </p:sp>
      <p:sp>
        <p:nvSpPr>
          <p:cNvPr id="44" name="Shape 15"/>
          <p:cNvSpPr/>
          <p:nvPr/>
        </p:nvSpPr>
        <p:spPr>
          <a:xfrm>
            <a:off x="747712" y="6344841"/>
            <a:ext cx="480656" cy="480656"/>
          </a:xfrm>
          <a:prstGeom prst="roundRect">
            <a:avLst>
              <a:gd name="adj" fmla="val 6668"/>
            </a:avLst>
          </a:prstGeom>
          <a:solidFill>
            <a:srgbClr val="444752"/>
          </a:solidFill>
          <a:ln w="12700">
            <a:miter lim="400000"/>
          </a:ln>
        </p:spPr>
        <p:txBody>
          <a:bodyPr lIns="45719" rIns="45719"/>
          <a:lstStyle/>
          <a:p>
            <a:pPr/>
          </a:p>
        </p:txBody>
      </p:sp>
      <p:sp>
        <p:nvSpPr>
          <p:cNvPr id="45" name="Text 16"/>
          <p:cNvSpPr txBox="1"/>
          <p:nvPr/>
        </p:nvSpPr>
        <p:spPr>
          <a:xfrm>
            <a:off x="854744" y="6434375"/>
            <a:ext cx="266593" cy="39229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ts val="2300"/>
              </a:lnSpc>
              <a:defRPr sz="2300">
                <a:solidFill>
                  <a:srgbClr val="D6E5EF"/>
                </a:solidFill>
                <a:latin typeface="Lora"/>
                <a:ea typeface="Lora"/>
                <a:cs typeface="Lora"/>
                <a:sym typeface="Lora"/>
              </a:defRPr>
            </a:lvl1pPr>
          </a:lstStyle>
          <a:p>
            <a:pPr/>
            <a:r>
              <a:t>4</a:t>
            </a:r>
          </a:p>
        </p:txBody>
      </p:sp>
      <p:sp>
        <p:nvSpPr>
          <p:cNvPr id="46" name="Text 17"/>
          <p:cNvSpPr txBox="1"/>
          <p:nvPr/>
        </p:nvSpPr>
        <p:spPr>
          <a:xfrm>
            <a:off x="1487685" y="6344841"/>
            <a:ext cx="976144" cy="39077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400"/>
              </a:lnSpc>
              <a:defRPr sz="1900">
                <a:solidFill>
                  <a:srgbClr val="D6E5EF"/>
                </a:solidFill>
                <a:latin typeface="Lora"/>
                <a:ea typeface="Lora"/>
                <a:cs typeface="Lora"/>
                <a:sym typeface="Lora"/>
              </a:defRPr>
            </a:lvl1pPr>
          </a:lstStyle>
          <a:p>
            <a:pPr/>
            <a:r>
              <a:t>Solution</a:t>
            </a:r>
          </a:p>
        </p:txBody>
      </p:sp>
      <p:sp>
        <p:nvSpPr>
          <p:cNvPr id="47" name="Text 18"/>
          <p:cNvSpPr txBox="1"/>
          <p:nvPr/>
        </p:nvSpPr>
        <p:spPr>
          <a:xfrm>
            <a:off x="1487685" y="6787039"/>
            <a:ext cx="6862883" cy="73253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600"/>
              </a:lnSpc>
              <a:defRPr sz="1600">
                <a:solidFill>
                  <a:srgbClr val="D6E5EF"/>
                </a:solidFill>
                <a:latin typeface="Source Sans Pro"/>
                <a:ea typeface="Source Sans Pro"/>
                <a:cs typeface="Source Sans Pro"/>
                <a:sym typeface="Source Sans Pro"/>
              </a:defRPr>
            </a:lvl1pPr>
          </a:lstStyle>
          <a:p>
            <a:pPr/>
            <a:r>
              <a:t>Present the proposed solution and its potential impact on the field of plasma physics and astrophysics.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 name="Shape 0"/>
          <p:cNvSpPr/>
          <p:nvPr/>
        </p:nvSpPr>
        <p:spPr>
          <a:xfrm>
            <a:off x="0" y="0"/>
            <a:ext cx="14630400" cy="8229600"/>
          </a:xfrm>
          <a:prstGeom prst="rect">
            <a:avLst/>
          </a:prstGeom>
          <a:solidFill>
            <a:srgbClr val="181A24"/>
          </a:solidFill>
          <a:ln w="12700">
            <a:miter lim="400000"/>
          </a:ln>
        </p:spPr>
        <p:txBody>
          <a:bodyPr lIns="45719" rIns="45719"/>
          <a:lstStyle/>
          <a:p>
            <a:pPr/>
          </a:p>
        </p:txBody>
      </p:sp>
      <p:sp>
        <p:nvSpPr>
          <p:cNvPr id="50" name="Shape 1"/>
          <p:cNvSpPr/>
          <p:nvPr/>
        </p:nvSpPr>
        <p:spPr>
          <a:xfrm>
            <a:off x="0" y="0"/>
            <a:ext cx="14630400" cy="8229600"/>
          </a:xfrm>
          <a:prstGeom prst="rect">
            <a:avLst/>
          </a:prstGeom>
          <a:solidFill>
            <a:srgbClr val="252833"/>
          </a:solidFill>
          <a:ln w="12700">
            <a:miter lim="400000"/>
          </a:ln>
        </p:spPr>
        <p:txBody>
          <a:bodyPr lIns="45719" rIns="45719"/>
          <a:lstStyle/>
          <a:p>
            <a:pPr/>
          </a:p>
        </p:txBody>
      </p:sp>
      <p:pic>
        <p:nvPicPr>
          <p:cNvPr id="51"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pic>
        <p:nvPicPr>
          <p:cNvPr id="52" name="Image 1" descr="Image 1"/>
          <p:cNvPicPr>
            <a:picLocks noChangeAspect="1"/>
          </p:cNvPicPr>
          <p:nvPr/>
        </p:nvPicPr>
        <p:blipFill>
          <a:blip r:embed="rId3">
            <a:extLst/>
          </a:blip>
          <a:stretch>
            <a:fillRect/>
          </a:stretch>
        </p:blipFill>
        <p:spPr>
          <a:xfrm>
            <a:off x="308609" y="454818"/>
            <a:ext cx="4869062" cy="7319965"/>
          </a:xfrm>
          <a:prstGeom prst="rect">
            <a:avLst/>
          </a:prstGeom>
          <a:ln w="12700">
            <a:miter lim="400000"/>
          </a:ln>
        </p:spPr>
      </p:pic>
      <p:sp>
        <p:nvSpPr>
          <p:cNvPr id="53" name="Text 2"/>
          <p:cNvSpPr txBox="1"/>
          <p:nvPr/>
        </p:nvSpPr>
        <p:spPr>
          <a:xfrm>
            <a:off x="6396157" y="2018466"/>
            <a:ext cx="7324488" cy="152589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5700"/>
              </a:lnSpc>
              <a:defRPr sz="4500">
                <a:solidFill>
                  <a:srgbClr val="F98AC7"/>
                </a:solidFill>
                <a:latin typeface="Lora"/>
                <a:ea typeface="Lora"/>
                <a:cs typeface="Lora"/>
                <a:sym typeface="Lora"/>
              </a:defRPr>
            </a:lvl1pPr>
          </a:lstStyle>
          <a:p>
            <a:pPr/>
            <a:r>
              <a:t>Introduction to Magnetic Reconnection</a:t>
            </a:r>
          </a:p>
        </p:txBody>
      </p:sp>
      <p:sp>
        <p:nvSpPr>
          <p:cNvPr id="54" name="Text 3"/>
          <p:cNvSpPr txBox="1"/>
          <p:nvPr/>
        </p:nvSpPr>
        <p:spPr>
          <a:xfrm>
            <a:off x="6396157" y="3840836"/>
            <a:ext cx="7324488" cy="282409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3100"/>
              </a:lnSpc>
              <a:defRPr sz="1900">
                <a:solidFill>
                  <a:srgbClr val="D6E5EF"/>
                </a:solidFill>
                <a:latin typeface="Source Sans Pro"/>
                <a:ea typeface="Source Sans Pro"/>
                <a:cs typeface="Source Sans Pro"/>
                <a:sym typeface="Source Sans Pro"/>
              </a:defRPr>
            </a:lvl1pPr>
          </a:lstStyle>
          <a:p>
            <a:pPr/>
            <a:r>
              <a:t>Magnetic reconnection is a fundamental process in plasma physics and astrophysics that occurs when the magnetic field lines in a plasma (a hot, ionized gas composed of charged particles) break and then reconnect in a different configuration. During this process, magnetic energy is converted into kinetic energy and thermal energy, leading to various dynamic and energetic phenomena in the universe.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 name="Shape 0"/>
          <p:cNvSpPr/>
          <p:nvPr/>
        </p:nvSpPr>
        <p:spPr>
          <a:xfrm>
            <a:off x="0" y="0"/>
            <a:ext cx="14630400" cy="8229600"/>
          </a:xfrm>
          <a:prstGeom prst="rect">
            <a:avLst/>
          </a:prstGeom>
          <a:solidFill>
            <a:srgbClr val="181A24"/>
          </a:solidFill>
          <a:ln w="12700">
            <a:miter lim="400000"/>
          </a:ln>
        </p:spPr>
        <p:txBody>
          <a:bodyPr lIns="45719" rIns="45719"/>
          <a:lstStyle/>
          <a:p>
            <a:pPr/>
          </a:p>
        </p:txBody>
      </p:sp>
      <p:sp>
        <p:nvSpPr>
          <p:cNvPr id="57" name="Shape 1"/>
          <p:cNvSpPr/>
          <p:nvPr/>
        </p:nvSpPr>
        <p:spPr>
          <a:xfrm>
            <a:off x="0" y="0"/>
            <a:ext cx="14630400" cy="8229600"/>
          </a:xfrm>
          <a:prstGeom prst="rect">
            <a:avLst/>
          </a:prstGeom>
          <a:solidFill>
            <a:srgbClr val="252833"/>
          </a:solidFill>
          <a:ln w="12700">
            <a:miter lim="400000"/>
          </a:ln>
        </p:spPr>
        <p:txBody>
          <a:bodyPr lIns="45719" rIns="45719"/>
          <a:lstStyle/>
          <a:p>
            <a:pPr/>
          </a:p>
        </p:txBody>
      </p:sp>
      <p:pic>
        <p:nvPicPr>
          <p:cNvPr id="58"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pic>
        <p:nvPicPr>
          <p:cNvPr id="59" name="Image 1" descr="Image 1"/>
          <p:cNvPicPr>
            <a:picLocks noChangeAspect="1"/>
          </p:cNvPicPr>
          <p:nvPr/>
        </p:nvPicPr>
        <p:blipFill>
          <a:blip r:embed="rId3">
            <a:extLst/>
          </a:blip>
          <a:stretch>
            <a:fillRect/>
          </a:stretch>
        </p:blipFill>
        <p:spPr>
          <a:xfrm>
            <a:off x="238839" y="2480666"/>
            <a:ext cx="5008722" cy="3268268"/>
          </a:xfrm>
          <a:prstGeom prst="rect">
            <a:avLst/>
          </a:prstGeom>
          <a:ln w="12700">
            <a:miter lim="400000"/>
          </a:ln>
        </p:spPr>
      </p:pic>
      <p:sp>
        <p:nvSpPr>
          <p:cNvPr id="60" name="Text 2"/>
          <p:cNvSpPr txBox="1"/>
          <p:nvPr/>
        </p:nvSpPr>
        <p:spPr>
          <a:xfrm>
            <a:off x="6200536" y="983694"/>
            <a:ext cx="7715728" cy="119950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4400"/>
              </a:lnSpc>
              <a:defRPr sz="3500">
                <a:solidFill>
                  <a:srgbClr val="F98AC7"/>
                </a:solidFill>
                <a:latin typeface="Lora"/>
                <a:ea typeface="Lora"/>
                <a:cs typeface="Lora"/>
                <a:sym typeface="Lora"/>
              </a:defRPr>
            </a:lvl1pPr>
          </a:lstStyle>
          <a:p>
            <a:pPr/>
            <a:r>
              <a:t>The Phenomenon of Magnetic Reconnection</a:t>
            </a:r>
          </a:p>
        </p:txBody>
      </p:sp>
      <p:sp>
        <p:nvSpPr>
          <p:cNvPr id="61" name="Shape 3"/>
          <p:cNvSpPr/>
          <p:nvPr/>
        </p:nvSpPr>
        <p:spPr>
          <a:xfrm>
            <a:off x="6429850" y="2393632"/>
            <a:ext cx="22861" cy="4852274"/>
          </a:xfrm>
          <a:prstGeom prst="roundRect">
            <a:avLst>
              <a:gd name="adj" fmla="val 50000"/>
            </a:avLst>
          </a:prstGeom>
          <a:solidFill>
            <a:srgbClr val="5D606B"/>
          </a:solidFill>
          <a:ln w="12700">
            <a:miter lim="400000"/>
          </a:ln>
        </p:spPr>
        <p:txBody>
          <a:bodyPr lIns="45719" rIns="45719"/>
          <a:lstStyle/>
          <a:p>
            <a:pPr/>
          </a:p>
        </p:txBody>
      </p:sp>
      <p:sp>
        <p:nvSpPr>
          <p:cNvPr id="62" name="Shape 4"/>
          <p:cNvSpPr/>
          <p:nvPr/>
        </p:nvSpPr>
        <p:spPr>
          <a:xfrm>
            <a:off x="6633270" y="2811779"/>
            <a:ext cx="668418" cy="22861"/>
          </a:xfrm>
          <a:prstGeom prst="roundRect">
            <a:avLst>
              <a:gd name="adj" fmla="val 50000"/>
            </a:avLst>
          </a:prstGeom>
          <a:solidFill>
            <a:srgbClr val="5D606B"/>
          </a:solidFill>
          <a:ln w="12700">
            <a:miter lim="400000"/>
          </a:ln>
        </p:spPr>
        <p:txBody>
          <a:bodyPr lIns="45719" rIns="45719"/>
          <a:lstStyle/>
          <a:p>
            <a:pPr/>
          </a:p>
        </p:txBody>
      </p:sp>
      <p:sp>
        <p:nvSpPr>
          <p:cNvPr id="63" name="Shape 5"/>
          <p:cNvSpPr/>
          <p:nvPr/>
        </p:nvSpPr>
        <p:spPr>
          <a:xfrm>
            <a:off x="6226433" y="2608421"/>
            <a:ext cx="429698" cy="429697"/>
          </a:xfrm>
          <a:prstGeom prst="roundRect">
            <a:avLst>
              <a:gd name="adj" fmla="val 6668"/>
            </a:avLst>
          </a:prstGeom>
          <a:solidFill>
            <a:srgbClr val="444752"/>
          </a:solidFill>
          <a:ln w="12700">
            <a:miter lim="400000"/>
          </a:ln>
        </p:spPr>
        <p:txBody>
          <a:bodyPr lIns="45719" rIns="45719"/>
          <a:lstStyle/>
          <a:p>
            <a:pPr/>
          </a:p>
        </p:txBody>
      </p:sp>
      <p:sp>
        <p:nvSpPr>
          <p:cNvPr id="64" name="Text 6"/>
          <p:cNvSpPr txBox="1"/>
          <p:nvPr/>
        </p:nvSpPr>
        <p:spPr>
          <a:xfrm>
            <a:off x="6315048" y="2688431"/>
            <a:ext cx="252467" cy="36613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ts val="2100"/>
              </a:lnSpc>
              <a:defRPr sz="2100">
                <a:solidFill>
                  <a:srgbClr val="D6E5EF"/>
                </a:solidFill>
                <a:latin typeface="Lora"/>
                <a:ea typeface="Lora"/>
                <a:cs typeface="Lora"/>
                <a:sym typeface="Lora"/>
              </a:defRPr>
            </a:lvl1pPr>
          </a:lstStyle>
          <a:p>
            <a:pPr/>
            <a:r>
              <a:t>1</a:t>
            </a:r>
          </a:p>
        </p:txBody>
      </p:sp>
      <p:sp>
        <p:nvSpPr>
          <p:cNvPr id="65" name="Text 7"/>
          <p:cNvSpPr txBox="1"/>
          <p:nvPr/>
        </p:nvSpPr>
        <p:spPr>
          <a:xfrm>
            <a:off x="7537489" y="2584608"/>
            <a:ext cx="2708224" cy="36461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200"/>
              </a:lnSpc>
              <a:defRPr sz="1700">
                <a:solidFill>
                  <a:srgbClr val="D6E5EF"/>
                </a:solidFill>
                <a:latin typeface="Lora"/>
                <a:ea typeface="Lora"/>
                <a:cs typeface="Lora"/>
                <a:sym typeface="Lora"/>
              </a:defRPr>
            </a:lvl1pPr>
          </a:lstStyle>
          <a:p>
            <a:pPr/>
            <a:r>
              <a:t>Magnetic Field Lines Break</a:t>
            </a:r>
          </a:p>
        </p:txBody>
      </p:sp>
      <p:sp>
        <p:nvSpPr>
          <p:cNvPr id="66" name="Text 8"/>
          <p:cNvSpPr txBox="1"/>
          <p:nvPr/>
        </p:nvSpPr>
        <p:spPr>
          <a:xfrm>
            <a:off x="7537489" y="2979896"/>
            <a:ext cx="6378774" cy="68389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400"/>
              </a:lnSpc>
              <a:defRPr sz="1500">
                <a:solidFill>
                  <a:srgbClr val="D6E5EF"/>
                </a:solidFill>
                <a:latin typeface="Source Sans Pro"/>
                <a:ea typeface="Source Sans Pro"/>
                <a:cs typeface="Source Sans Pro"/>
                <a:sym typeface="Source Sans Pro"/>
              </a:defRPr>
            </a:lvl1pPr>
          </a:lstStyle>
          <a:p>
            <a:pPr/>
            <a:r>
              <a:t>The magnetic field lines in a plasma can break due to various instabilities or external forces, forming an X-point where the field lines converge.</a:t>
            </a:r>
          </a:p>
        </p:txBody>
      </p:sp>
      <p:sp>
        <p:nvSpPr>
          <p:cNvPr id="67" name="Shape 9"/>
          <p:cNvSpPr/>
          <p:nvPr/>
        </p:nvSpPr>
        <p:spPr>
          <a:xfrm>
            <a:off x="6633270" y="4391025"/>
            <a:ext cx="668418" cy="22860"/>
          </a:xfrm>
          <a:prstGeom prst="roundRect">
            <a:avLst>
              <a:gd name="adj" fmla="val 50000"/>
            </a:avLst>
          </a:prstGeom>
          <a:solidFill>
            <a:srgbClr val="5D606B"/>
          </a:solidFill>
          <a:ln w="12700">
            <a:miter lim="400000"/>
          </a:ln>
        </p:spPr>
        <p:txBody>
          <a:bodyPr lIns="45719" rIns="45719"/>
          <a:lstStyle/>
          <a:p>
            <a:pPr/>
          </a:p>
        </p:txBody>
      </p:sp>
      <p:sp>
        <p:nvSpPr>
          <p:cNvPr id="68" name="Shape 10"/>
          <p:cNvSpPr/>
          <p:nvPr/>
        </p:nvSpPr>
        <p:spPr>
          <a:xfrm>
            <a:off x="6226433" y="4187666"/>
            <a:ext cx="429698" cy="429698"/>
          </a:xfrm>
          <a:prstGeom prst="roundRect">
            <a:avLst>
              <a:gd name="adj" fmla="val 6668"/>
            </a:avLst>
          </a:prstGeom>
          <a:solidFill>
            <a:srgbClr val="444752"/>
          </a:solidFill>
          <a:ln w="12700">
            <a:miter lim="400000"/>
          </a:ln>
        </p:spPr>
        <p:txBody>
          <a:bodyPr lIns="45719" rIns="45719"/>
          <a:lstStyle/>
          <a:p>
            <a:pPr/>
          </a:p>
        </p:txBody>
      </p:sp>
      <p:sp>
        <p:nvSpPr>
          <p:cNvPr id="69" name="Text 11"/>
          <p:cNvSpPr txBox="1"/>
          <p:nvPr/>
        </p:nvSpPr>
        <p:spPr>
          <a:xfrm>
            <a:off x="6314989" y="4267675"/>
            <a:ext cx="252467" cy="36613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ts val="2100"/>
              </a:lnSpc>
              <a:defRPr sz="2100">
                <a:solidFill>
                  <a:srgbClr val="D6E5EF"/>
                </a:solidFill>
                <a:latin typeface="Lora"/>
                <a:ea typeface="Lora"/>
                <a:cs typeface="Lora"/>
                <a:sym typeface="Lora"/>
              </a:defRPr>
            </a:lvl1pPr>
          </a:lstStyle>
          <a:p>
            <a:pPr/>
            <a:r>
              <a:t>2</a:t>
            </a:r>
          </a:p>
        </p:txBody>
      </p:sp>
      <p:sp>
        <p:nvSpPr>
          <p:cNvPr id="70" name="Text 12"/>
          <p:cNvSpPr txBox="1"/>
          <p:nvPr/>
        </p:nvSpPr>
        <p:spPr>
          <a:xfrm>
            <a:off x="7537489" y="4163853"/>
            <a:ext cx="4144676" cy="36461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200"/>
              </a:lnSpc>
              <a:defRPr sz="1700">
                <a:solidFill>
                  <a:srgbClr val="D6E5EF"/>
                </a:solidFill>
                <a:latin typeface="Lora"/>
                <a:ea typeface="Lora"/>
                <a:cs typeface="Lora"/>
                <a:sym typeface="Lora"/>
              </a:defRPr>
            </a:lvl1pPr>
          </a:lstStyle>
          <a:p>
            <a:pPr/>
            <a:r>
              <a:t>Magnetic Field Lines Twist and Reconnect</a:t>
            </a:r>
          </a:p>
        </p:txBody>
      </p:sp>
      <p:sp>
        <p:nvSpPr>
          <p:cNvPr id="71" name="Text 13"/>
          <p:cNvSpPr txBox="1"/>
          <p:nvPr/>
        </p:nvSpPr>
        <p:spPr>
          <a:xfrm>
            <a:off x="7537489" y="4559141"/>
            <a:ext cx="6378774" cy="68389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400"/>
              </a:lnSpc>
              <a:defRPr sz="1500">
                <a:solidFill>
                  <a:srgbClr val="D6E5EF"/>
                </a:solidFill>
                <a:latin typeface="Source Sans Pro"/>
                <a:ea typeface="Source Sans Pro"/>
                <a:cs typeface="Source Sans Pro"/>
                <a:sym typeface="Source Sans Pro"/>
              </a:defRPr>
            </a:lvl1pPr>
          </a:lstStyle>
          <a:p>
            <a:pPr/>
            <a:r>
              <a:t>The broken field lines then twist and reconnect in a different configuration, releasing the stored magnetic energy in the process.</a:t>
            </a:r>
          </a:p>
        </p:txBody>
      </p:sp>
      <p:sp>
        <p:nvSpPr>
          <p:cNvPr id="72" name="Shape 14"/>
          <p:cNvSpPr/>
          <p:nvPr/>
        </p:nvSpPr>
        <p:spPr>
          <a:xfrm>
            <a:off x="6633270" y="5970270"/>
            <a:ext cx="668418" cy="22861"/>
          </a:xfrm>
          <a:prstGeom prst="roundRect">
            <a:avLst>
              <a:gd name="adj" fmla="val 50000"/>
            </a:avLst>
          </a:prstGeom>
          <a:solidFill>
            <a:srgbClr val="5D606B"/>
          </a:solidFill>
          <a:ln w="12700">
            <a:miter lim="400000"/>
          </a:ln>
        </p:spPr>
        <p:txBody>
          <a:bodyPr lIns="45719" rIns="45719"/>
          <a:lstStyle/>
          <a:p>
            <a:pPr/>
          </a:p>
        </p:txBody>
      </p:sp>
      <p:sp>
        <p:nvSpPr>
          <p:cNvPr id="73" name="Shape 15"/>
          <p:cNvSpPr/>
          <p:nvPr/>
        </p:nvSpPr>
        <p:spPr>
          <a:xfrm>
            <a:off x="6226433" y="5766911"/>
            <a:ext cx="429698" cy="429698"/>
          </a:xfrm>
          <a:prstGeom prst="roundRect">
            <a:avLst>
              <a:gd name="adj" fmla="val 6668"/>
            </a:avLst>
          </a:prstGeom>
          <a:solidFill>
            <a:srgbClr val="444752"/>
          </a:solidFill>
          <a:ln w="12700">
            <a:miter lim="400000"/>
          </a:ln>
        </p:spPr>
        <p:txBody>
          <a:bodyPr lIns="45719" rIns="45719"/>
          <a:lstStyle/>
          <a:p>
            <a:pPr/>
          </a:p>
        </p:txBody>
      </p:sp>
      <p:sp>
        <p:nvSpPr>
          <p:cNvPr id="74" name="Text 16"/>
          <p:cNvSpPr txBox="1"/>
          <p:nvPr/>
        </p:nvSpPr>
        <p:spPr>
          <a:xfrm>
            <a:off x="6314988" y="5846921"/>
            <a:ext cx="252467" cy="36613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ts val="2100"/>
              </a:lnSpc>
              <a:defRPr sz="2100">
                <a:solidFill>
                  <a:srgbClr val="D6E5EF"/>
                </a:solidFill>
                <a:latin typeface="Lora"/>
                <a:ea typeface="Lora"/>
                <a:cs typeface="Lora"/>
                <a:sym typeface="Lora"/>
              </a:defRPr>
            </a:lvl1pPr>
          </a:lstStyle>
          <a:p>
            <a:pPr/>
            <a:r>
              <a:t>3</a:t>
            </a:r>
          </a:p>
        </p:txBody>
      </p:sp>
      <p:sp>
        <p:nvSpPr>
          <p:cNvPr id="75" name="Text 17"/>
          <p:cNvSpPr txBox="1"/>
          <p:nvPr/>
        </p:nvSpPr>
        <p:spPr>
          <a:xfrm>
            <a:off x="7537489" y="5743099"/>
            <a:ext cx="3848130" cy="36461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200"/>
              </a:lnSpc>
              <a:defRPr sz="1700">
                <a:solidFill>
                  <a:srgbClr val="D6E5EF"/>
                </a:solidFill>
                <a:latin typeface="Lora"/>
                <a:ea typeface="Lora"/>
                <a:cs typeface="Lora"/>
                <a:sym typeface="Lora"/>
              </a:defRPr>
            </a:lvl1pPr>
          </a:lstStyle>
          <a:p>
            <a:pPr/>
            <a:r>
              <a:t>Energy Release and Plasma Dynamics</a:t>
            </a:r>
          </a:p>
        </p:txBody>
      </p:sp>
      <p:sp>
        <p:nvSpPr>
          <p:cNvPr id="76" name="Text 18"/>
          <p:cNvSpPr txBox="1"/>
          <p:nvPr/>
        </p:nvSpPr>
        <p:spPr>
          <a:xfrm>
            <a:off x="7537489" y="6138386"/>
            <a:ext cx="6378774" cy="98869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400"/>
              </a:lnSpc>
              <a:defRPr sz="1500">
                <a:solidFill>
                  <a:srgbClr val="D6E5EF"/>
                </a:solidFill>
                <a:latin typeface="Source Sans Pro"/>
                <a:ea typeface="Source Sans Pro"/>
                <a:cs typeface="Source Sans Pro"/>
                <a:sym typeface="Source Sans Pro"/>
              </a:defRPr>
            </a:lvl1pPr>
          </a:lstStyle>
          <a:p>
            <a:pPr/>
            <a:r>
              <a:t>The release of magnetic energy drives various plasma phenomena, such as particle acceleration, plasma heating, and the generation of electric currents and electromagnetic radiation.</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Shape 0"/>
          <p:cNvSpPr/>
          <p:nvPr/>
        </p:nvSpPr>
        <p:spPr>
          <a:xfrm>
            <a:off x="0" y="0"/>
            <a:ext cx="14630400" cy="8229600"/>
          </a:xfrm>
          <a:prstGeom prst="rect">
            <a:avLst/>
          </a:prstGeom>
          <a:solidFill>
            <a:srgbClr val="181A24"/>
          </a:solidFill>
          <a:ln w="12700">
            <a:miter lim="400000"/>
          </a:ln>
        </p:spPr>
        <p:txBody>
          <a:bodyPr lIns="45719" rIns="45719"/>
          <a:lstStyle/>
          <a:p>
            <a:pPr/>
          </a:p>
        </p:txBody>
      </p:sp>
      <p:sp>
        <p:nvSpPr>
          <p:cNvPr id="79" name="Shape 1"/>
          <p:cNvSpPr/>
          <p:nvPr/>
        </p:nvSpPr>
        <p:spPr>
          <a:xfrm>
            <a:off x="0" y="0"/>
            <a:ext cx="14630400" cy="8229600"/>
          </a:xfrm>
          <a:prstGeom prst="rect">
            <a:avLst/>
          </a:prstGeom>
          <a:solidFill>
            <a:srgbClr val="252833"/>
          </a:solidFill>
          <a:ln w="12700">
            <a:miter lim="400000"/>
          </a:ln>
        </p:spPr>
        <p:txBody>
          <a:bodyPr lIns="45719" rIns="45719"/>
          <a:lstStyle/>
          <a:p>
            <a:pPr/>
          </a:p>
        </p:txBody>
      </p:sp>
      <p:pic>
        <p:nvPicPr>
          <p:cNvPr id="80"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pic>
        <p:nvPicPr>
          <p:cNvPr id="81" name="Image 1" descr="Image 1"/>
          <p:cNvPicPr>
            <a:picLocks noChangeAspect="1"/>
          </p:cNvPicPr>
          <p:nvPr/>
        </p:nvPicPr>
        <p:blipFill>
          <a:blip r:embed="rId3">
            <a:extLst/>
          </a:blip>
          <a:stretch>
            <a:fillRect/>
          </a:stretch>
        </p:blipFill>
        <p:spPr>
          <a:xfrm>
            <a:off x="215978" y="2693193"/>
            <a:ext cx="5054324" cy="2843094"/>
          </a:xfrm>
          <a:prstGeom prst="rect">
            <a:avLst/>
          </a:prstGeom>
          <a:ln w="12700">
            <a:miter lim="400000"/>
          </a:ln>
        </p:spPr>
      </p:pic>
      <p:sp>
        <p:nvSpPr>
          <p:cNvPr id="82" name="Text 2"/>
          <p:cNvSpPr txBox="1"/>
          <p:nvPr/>
        </p:nvSpPr>
        <p:spPr>
          <a:xfrm>
            <a:off x="6136957" y="959047"/>
            <a:ext cx="6151127" cy="59130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4000"/>
              </a:lnSpc>
              <a:defRPr sz="3200">
                <a:solidFill>
                  <a:srgbClr val="F98AC7"/>
                </a:solidFill>
                <a:latin typeface="Lora"/>
                <a:ea typeface="Lora"/>
                <a:cs typeface="Lora"/>
                <a:sym typeface="Lora"/>
              </a:defRPr>
            </a:lvl1pPr>
          </a:lstStyle>
          <a:p>
            <a:pPr/>
            <a:r>
              <a:t>Effects of Magnetic Reconnection</a:t>
            </a:r>
          </a:p>
        </p:txBody>
      </p:sp>
      <p:sp>
        <p:nvSpPr>
          <p:cNvPr id="83" name="Shape 3"/>
          <p:cNvSpPr/>
          <p:nvPr/>
        </p:nvSpPr>
        <p:spPr>
          <a:xfrm>
            <a:off x="6091237" y="1726406"/>
            <a:ext cx="7934326" cy="1256468"/>
          </a:xfrm>
          <a:prstGeom prst="roundRect">
            <a:avLst>
              <a:gd name="adj" fmla="val 2063"/>
            </a:avLst>
          </a:prstGeom>
          <a:solidFill>
            <a:srgbClr val="444752"/>
          </a:solidFill>
          <a:ln w="12700">
            <a:miter lim="400000"/>
          </a:ln>
        </p:spPr>
        <p:txBody>
          <a:bodyPr lIns="45719" rIns="45719"/>
          <a:lstStyle/>
          <a:p>
            <a:pPr/>
          </a:p>
        </p:txBody>
      </p:sp>
      <p:sp>
        <p:nvSpPr>
          <p:cNvPr id="84" name="Text 4"/>
          <p:cNvSpPr txBox="1"/>
          <p:nvPr/>
        </p:nvSpPr>
        <p:spPr>
          <a:xfrm>
            <a:off x="6309717" y="1899166"/>
            <a:ext cx="2012712" cy="3413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000"/>
              </a:lnSpc>
              <a:defRPr sz="1600">
                <a:solidFill>
                  <a:srgbClr val="D6E5EF"/>
                </a:solidFill>
                <a:latin typeface="Lora"/>
                <a:ea typeface="Lora"/>
                <a:cs typeface="Lora"/>
                <a:sym typeface="Lora"/>
              </a:defRPr>
            </a:lvl1pPr>
          </a:lstStyle>
          <a:p>
            <a:pPr/>
            <a:r>
              <a:t>Geomagnetic Storms</a:t>
            </a:r>
          </a:p>
        </p:txBody>
      </p:sp>
      <p:sp>
        <p:nvSpPr>
          <p:cNvPr id="85" name="Text 5"/>
          <p:cNvSpPr txBox="1"/>
          <p:nvPr/>
        </p:nvSpPr>
        <p:spPr>
          <a:xfrm>
            <a:off x="6309717" y="2256949"/>
            <a:ext cx="7497367" cy="60947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100"/>
              </a:lnSpc>
              <a:defRPr sz="1300">
                <a:solidFill>
                  <a:srgbClr val="D6E5EF"/>
                </a:solidFill>
                <a:latin typeface="Source Sans Pro"/>
                <a:ea typeface="Source Sans Pro"/>
                <a:cs typeface="Source Sans Pro"/>
                <a:sym typeface="Source Sans Pro"/>
              </a:defRPr>
            </a:lvl1pPr>
          </a:lstStyle>
          <a:p>
            <a:pPr/>
            <a:r>
              <a:t>Magnetic reconnection in the Earth's magnetosphere can lead to geomagnetic storms, which can disrupt satellite operations, communication systems, and power grids.</a:t>
            </a:r>
          </a:p>
        </p:txBody>
      </p:sp>
      <p:sp>
        <p:nvSpPr>
          <p:cNvPr id="86" name="Shape 6"/>
          <p:cNvSpPr/>
          <p:nvPr/>
        </p:nvSpPr>
        <p:spPr>
          <a:xfrm>
            <a:off x="6091237" y="3155631"/>
            <a:ext cx="7934326" cy="1256469"/>
          </a:xfrm>
          <a:prstGeom prst="roundRect">
            <a:avLst>
              <a:gd name="adj" fmla="val 2063"/>
            </a:avLst>
          </a:prstGeom>
          <a:solidFill>
            <a:srgbClr val="444752"/>
          </a:solidFill>
          <a:ln w="12700">
            <a:miter lim="400000"/>
          </a:ln>
        </p:spPr>
        <p:txBody>
          <a:bodyPr lIns="45719" rIns="45719"/>
          <a:lstStyle/>
          <a:p>
            <a:pPr/>
          </a:p>
        </p:txBody>
      </p:sp>
      <p:sp>
        <p:nvSpPr>
          <p:cNvPr id="87" name="Text 7"/>
          <p:cNvSpPr txBox="1"/>
          <p:nvPr/>
        </p:nvSpPr>
        <p:spPr>
          <a:xfrm>
            <a:off x="6309717" y="3328392"/>
            <a:ext cx="1945244" cy="3413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000"/>
              </a:lnSpc>
              <a:defRPr sz="1600">
                <a:solidFill>
                  <a:srgbClr val="D6E5EF"/>
                </a:solidFill>
                <a:latin typeface="Lora"/>
                <a:ea typeface="Lora"/>
                <a:cs typeface="Lora"/>
                <a:sym typeface="Lora"/>
              </a:defRPr>
            </a:lvl1pPr>
          </a:lstStyle>
          <a:p>
            <a:pPr/>
            <a:r>
              <a:t>Particle Acceleration</a:t>
            </a:r>
          </a:p>
        </p:txBody>
      </p:sp>
      <p:sp>
        <p:nvSpPr>
          <p:cNvPr id="88" name="Text 8"/>
          <p:cNvSpPr txBox="1"/>
          <p:nvPr/>
        </p:nvSpPr>
        <p:spPr>
          <a:xfrm>
            <a:off x="6309717" y="3686174"/>
            <a:ext cx="7497367" cy="60947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100"/>
              </a:lnSpc>
              <a:defRPr sz="1300">
                <a:solidFill>
                  <a:srgbClr val="D6E5EF"/>
                </a:solidFill>
                <a:latin typeface="Source Sans Pro"/>
                <a:ea typeface="Source Sans Pro"/>
                <a:cs typeface="Source Sans Pro"/>
                <a:sym typeface="Source Sans Pro"/>
              </a:defRPr>
            </a:lvl1pPr>
          </a:lstStyle>
          <a:p>
            <a:pPr/>
            <a:r>
              <a:t>Magnetic reconnection can accelerate charged particles to high energies, contributing to the production of cosmic rays and the emission of high-energy radiation.</a:t>
            </a:r>
          </a:p>
        </p:txBody>
      </p:sp>
      <p:sp>
        <p:nvSpPr>
          <p:cNvPr id="89" name="Shape 9"/>
          <p:cNvSpPr/>
          <p:nvPr/>
        </p:nvSpPr>
        <p:spPr>
          <a:xfrm>
            <a:off x="6091237" y="4584858"/>
            <a:ext cx="7934326" cy="1256468"/>
          </a:xfrm>
          <a:prstGeom prst="roundRect">
            <a:avLst>
              <a:gd name="adj" fmla="val 2063"/>
            </a:avLst>
          </a:prstGeom>
          <a:solidFill>
            <a:srgbClr val="444752"/>
          </a:solidFill>
          <a:ln w="12700">
            <a:miter lim="400000"/>
          </a:ln>
        </p:spPr>
        <p:txBody>
          <a:bodyPr lIns="45719" rIns="45719"/>
          <a:lstStyle/>
          <a:p>
            <a:pPr/>
          </a:p>
        </p:txBody>
      </p:sp>
      <p:sp>
        <p:nvSpPr>
          <p:cNvPr id="90" name="Text 10"/>
          <p:cNvSpPr txBox="1"/>
          <p:nvPr/>
        </p:nvSpPr>
        <p:spPr>
          <a:xfrm>
            <a:off x="6309717" y="4757618"/>
            <a:ext cx="815638" cy="3413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000"/>
              </a:lnSpc>
              <a:defRPr sz="1600">
                <a:solidFill>
                  <a:srgbClr val="D6E5EF"/>
                </a:solidFill>
                <a:latin typeface="Lora"/>
                <a:ea typeface="Lora"/>
                <a:cs typeface="Lora"/>
                <a:sym typeface="Lora"/>
              </a:defRPr>
            </a:lvl1pPr>
          </a:lstStyle>
          <a:p>
            <a:pPr/>
            <a:r>
              <a:t>Auroras</a:t>
            </a:r>
          </a:p>
        </p:txBody>
      </p:sp>
      <p:sp>
        <p:nvSpPr>
          <p:cNvPr id="91" name="Text 11"/>
          <p:cNvSpPr txBox="1"/>
          <p:nvPr/>
        </p:nvSpPr>
        <p:spPr>
          <a:xfrm>
            <a:off x="6309717" y="5115400"/>
            <a:ext cx="7497367" cy="60947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100"/>
              </a:lnSpc>
              <a:defRPr sz="1300">
                <a:solidFill>
                  <a:srgbClr val="D6E5EF"/>
                </a:solidFill>
                <a:latin typeface="Source Sans Pro"/>
                <a:ea typeface="Source Sans Pro"/>
                <a:cs typeface="Source Sans Pro"/>
                <a:sym typeface="Source Sans Pro"/>
              </a:defRPr>
            </a:lvl1pPr>
          </a:lstStyle>
          <a:p>
            <a:pPr/>
            <a:r>
              <a:t>The acceleration of charged particles during magnetic reconnection can also lead to the creation of spectacular auroras in the Earth's upper atmosphere.</a:t>
            </a:r>
          </a:p>
        </p:txBody>
      </p:sp>
      <p:sp>
        <p:nvSpPr>
          <p:cNvPr id="92" name="Shape 12"/>
          <p:cNvSpPr/>
          <p:nvPr/>
        </p:nvSpPr>
        <p:spPr>
          <a:xfrm>
            <a:off x="6091237" y="6014084"/>
            <a:ext cx="7934326" cy="1256468"/>
          </a:xfrm>
          <a:prstGeom prst="roundRect">
            <a:avLst>
              <a:gd name="adj" fmla="val 2063"/>
            </a:avLst>
          </a:prstGeom>
          <a:solidFill>
            <a:srgbClr val="444752"/>
          </a:solidFill>
          <a:ln w="12700">
            <a:miter lim="400000"/>
          </a:ln>
        </p:spPr>
        <p:txBody>
          <a:bodyPr lIns="45719" rIns="45719"/>
          <a:lstStyle/>
          <a:p>
            <a:pPr/>
          </a:p>
        </p:txBody>
      </p:sp>
      <p:sp>
        <p:nvSpPr>
          <p:cNvPr id="93" name="Text 13"/>
          <p:cNvSpPr txBox="1"/>
          <p:nvPr/>
        </p:nvSpPr>
        <p:spPr>
          <a:xfrm>
            <a:off x="6309717" y="6186844"/>
            <a:ext cx="2103101" cy="3413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000"/>
              </a:lnSpc>
              <a:defRPr sz="1600">
                <a:solidFill>
                  <a:srgbClr val="D6E5EF"/>
                </a:solidFill>
                <a:latin typeface="Lora"/>
                <a:ea typeface="Lora"/>
                <a:cs typeface="Lora"/>
                <a:sym typeface="Lora"/>
              </a:defRPr>
            </a:lvl1pPr>
          </a:lstStyle>
          <a:p>
            <a:pPr/>
            <a:r>
              <a:t>Magnetotail Dynamics</a:t>
            </a:r>
          </a:p>
        </p:txBody>
      </p:sp>
      <p:sp>
        <p:nvSpPr>
          <p:cNvPr id="94" name="Text 14"/>
          <p:cNvSpPr txBox="1"/>
          <p:nvPr/>
        </p:nvSpPr>
        <p:spPr>
          <a:xfrm>
            <a:off x="6309717" y="6544627"/>
            <a:ext cx="7497367" cy="60947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100"/>
              </a:lnSpc>
              <a:defRPr sz="1300">
                <a:solidFill>
                  <a:srgbClr val="D6E5EF"/>
                </a:solidFill>
                <a:latin typeface="Source Sans Pro"/>
                <a:ea typeface="Source Sans Pro"/>
                <a:cs typeface="Source Sans Pro"/>
                <a:sym typeface="Source Sans Pro"/>
              </a:defRPr>
            </a:lvl1pPr>
          </a:lstStyle>
          <a:p>
            <a:pPr/>
            <a:r>
              <a:t>Magnetic reconnection in the Earth's magnetotail can drive complex dynamics and energy release processes, influencing the near-Earth space environment.</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Shape 0"/>
          <p:cNvSpPr/>
          <p:nvPr/>
        </p:nvSpPr>
        <p:spPr>
          <a:xfrm>
            <a:off x="0" y="0"/>
            <a:ext cx="14630400" cy="8229600"/>
          </a:xfrm>
          <a:prstGeom prst="rect">
            <a:avLst/>
          </a:prstGeom>
          <a:solidFill>
            <a:srgbClr val="181A24"/>
          </a:solidFill>
          <a:ln w="12700">
            <a:miter lim="400000"/>
          </a:ln>
        </p:spPr>
        <p:txBody>
          <a:bodyPr lIns="45719" rIns="45719"/>
          <a:lstStyle/>
          <a:p>
            <a:pPr/>
          </a:p>
        </p:txBody>
      </p:sp>
      <p:sp>
        <p:nvSpPr>
          <p:cNvPr id="97" name="Shape 1"/>
          <p:cNvSpPr/>
          <p:nvPr/>
        </p:nvSpPr>
        <p:spPr>
          <a:xfrm>
            <a:off x="0" y="0"/>
            <a:ext cx="14630400" cy="8229600"/>
          </a:xfrm>
          <a:prstGeom prst="rect">
            <a:avLst/>
          </a:prstGeom>
          <a:solidFill>
            <a:srgbClr val="252833"/>
          </a:solidFill>
          <a:ln w="12700">
            <a:miter lim="400000"/>
          </a:ln>
        </p:spPr>
        <p:txBody>
          <a:bodyPr lIns="45719" rIns="45719"/>
          <a:lstStyle/>
          <a:p>
            <a:pPr/>
          </a:p>
        </p:txBody>
      </p:sp>
      <p:pic>
        <p:nvPicPr>
          <p:cNvPr id="98" name="Image 0" descr="Image 0"/>
          <p:cNvPicPr>
            <a:picLocks noChangeAspect="1"/>
          </p:cNvPicPr>
          <p:nvPr/>
        </p:nvPicPr>
        <p:blipFill>
          <a:blip r:embed="rId2">
            <a:extLst/>
          </a:blip>
          <a:stretch>
            <a:fillRect/>
          </a:stretch>
        </p:blipFill>
        <p:spPr>
          <a:xfrm>
            <a:off x="9144000" y="0"/>
            <a:ext cx="5486400" cy="8229600"/>
          </a:xfrm>
          <a:prstGeom prst="rect">
            <a:avLst/>
          </a:prstGeom>
          <a:ln w="12700">
            <a:miter lim="400000"/>
          </a:ln>
        </p:spPr>
      </p:pic>
      <p:pic>
        <p:nvPicPr>
          <p:cNvPr id="99" name="Image 1" descr="Image 1"/>
          <p:cNvPicPr>
            <a:picLocks noChangeAspect="1"/>
          </p:cNvPicPr>
          <p:nvPr/>
        </p:nvPicPr>
        <p:blipFill>
          <a:blip r:embed="rId3">
            <a:extLst/>
          </a:blip>
          <a:stretch>
            <a:fillRect/>
          </a:stretch>
        </p:blipFill>
        <p:spPr>
          <a:xfrm>
            <a:off x="9366170" y="971906"/>
            <a:ext cx="5041941" cy="6285669"/>
          </a:xfrm>
          <a:prstGeom prst="rect">
            <a:avLst/>
          </a:prstGeom>
          <a:ln w="12700">
            <a:miter lim="400000"/>
          </a:ln>
        </p:spPr>
      </p:pic>
      <p:sp>
        <p:nvSpPr>
          <p:cNvPr id="100" name="Text 2"/>
          <p:cNvSpPr txBox="1"/>
          <p:nvPr/>
        </p:nvSpPr>
        <p:spPr>
          <a:xfrm>
            <a:off x="667821" y="1178242"/>
            <a:ext cx="7107199" cy="60146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4100"/>
              </a:lnSpc>
              <a:defRPr sz="3200">
                <a:solidFill>
                  <a:srgbClr val="F98AC7"/>
                </a:solidFill>
                <a:latin typeface="Lora"/>
                <a:ea typeface="Lora"/>
                <a:cs typeface="Lora"/>
                <a:sym typeface="Lora"/>
              </a:defRPr>
            </a:lvl1pPr>
          </a:lstStyle>
          <a:p>
            <a:pPr/>
            <a:r>
              <a:t>Recent Magnetic Reconnection Events</a:t>
            </a:r>
          </a:p>
        </p:txBody>
      </p:sp>
      <p:sp>
        <p:nvSpPr>
          <p:cNvPr id="101" name="Shape 3"/>
          <p:cNvSpPr/>
          <p:nvPr/>
        </p:nvSpPr>
        <p:spPr>
          <a:xfrm>
            <a:off x="877253" y="1967626"/>
            <a:ext cx="22861" cy="5083733"/>
          </a:xfrm>
          <a:prstGeom prst="roundRect">
            <a:avLst>
              <a:gd name="adj" fmla="val 50000"/>
            </a:avLst>
          </a:prstGeom>
          <a:solidFill>
            <a:srgbClr val="5D606B"/>
          </a:solidFill>
          <a:ln w="12700">
            <a:miter lim="400000"/>
          </a:ln>
        </p:spPr>
        <p:txBody>
          <a:bodyPr lIns="45719" rIns="45719"/>
          <a:lstStyle/>
          <a:p>
            <a:pPr/>
          </a:p>
        </p:txBody>
      </p:sp>
      <p:sp>
        <p:nvSpPr>
          <p:cNvPr id="102" name="Shape 4"/>
          <p:cNvSpPr/>
          <p:nvPr/>
        </p:nvSpPr>
        <p:spPr>
          <a:xfrm>
            <a:off x="1065788" y="2356008"/>
            <a:ext cx="622103" cy="22861"/>
          </a:xfrm>
          <a:prstGeom prst="roundRect">
            <a:avLst>
              <a:gd name="adj" fmla="val 50000"/>
            </a:avLst>
          </a:prstGeom>
          <a:solidFill>
            <a:srgbClr val="5D606B"/>
          </a:solidFill>
          <a:ln w="12700">
            <a:miter lim="400000"/>
          </a:ln>
        </p:spPr>
        <p:txBody>
          <a:bodyPr lIns="45719" rIns="45719"/>
          <a:lstStyle/>
          <a:p>
            <a:pPr/>
          </a:p>
        </p:txBody>
      </p:sp>
      <p:sp>
        <p:nvSpPr>
          <p:cNvPr id="103" name="Shape 5"/>
          <p:cNvSpPr/>
          <p:nvPr/>
        </p:nvSpPr>
        <p:spPr>
          <a:xfrm>
            <a:off x="688717" y="2167533"/>
            <a:ext cx="399932" cy="399931"/>
          </a:xfrm>
          <a:prstGeom prst="roundRect">
            <a:avLst>
              <a:gd name="adj" fmla="val 6667"/>
            </a:avLst>
          </a:prstGeom>
          <a:solidFill>
            <a:srgbClr val="444752"/>
          </a:solidFill>
          <a:ln w="12700">
            <a:miter lim="400000"/>
          </a:ln>
        </p:spPr>
        <p:txBody>
          <a:bodyPr lIns="45719" rIns="45719"/>
          <a:lstStyle/>
          <a:p>
            <a:pPr/>
          </a:p>
        </p:txBody>
      </p:sp>
      <p:sp>
        <p:nvSpPr>
          <p:cNvPr id="104" name="Text 6"/>
          <p:cNvSpPr/>
          <p:nvPr/>
        </p:nvSpPr>
        <p:spPr>
          <a:xfrm flipH="1">
            <a:off x="-619598" y="2241947"/>
            <a:ext cx="1270001" cy="1270001"/>
          </a:xfrm>
          <a:prstGeom prst="line">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ts val="1900"/>
              </a:lnSpc>
              <a:defRPr sz="1900">
                <a:solidFill>
                  <a:srgbClr val="D6E5EF"/>
                </a:solidFill>
                <a:latin typeface="Lora"/>
                <a:ea typeface="Lora"/>
                <a:cs typeface="Lora"/>
                <a:sym typeface="Lora"/>
              </a:defRPr>
            </a:lvl1pPr>
          </a:lstStyle>
          <a:p>
            <a:pPr/>
            <a:r>
              <a:t>1</a:t>
            </a:r>
          </a:p>
        </p:txBody>
      </p:sp>
      <p:sp>
        <p:nvSpPr>
          <p:cNvPr id="105" name="Text 7"/>
          <p:cNvSpPr txBox="1"/>
          <p:nvPr/>
        </p:nvSpPr>
        <p:spPr>
          <a:xfrm>
            <a:off x="1912025" y="2145268"/>
            <a:ext cx="2792373" cy="3413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000"/>
              </a:lnSpc>
              <a:defRPr sz="1600">
                <a:solidFill>
                  <a:srgbClr val="D6E5EF"/>
                </a:solidFill>
                <a:latin typeface="Lora"/>
                <a:ea typeface="Lora"/>
                <a:cs typeface="Lora"/>
                <a:sym typeface="Lora"/>
              </a:defRPr>
            </a:lvl1pPr>
          </a:lstStyle>
          <a:p>
            <a:pPr/>
            <a:r>
              <a:t>2006 GPS Satellite Disruption</a:t>
            </a:r>
          </a:p>
        </p:txBody>
      </p:sp>
      <p:sp>
        <p:nvSpPr>
          <p:cNvPr id="106" name="Text 8"/>
          <p:cNvSpPr txBox="1"/>
          <p:nvPr/>
        </p:nvSpPr>
        <p:spPr>
          <a:xfrm>
            <a:off x="1912025" y="2513171"/>
            <a:ext cx="6564154" cy="91465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200"/>
              </a:lnSpc>
              <a:defRPr sz="1400">
                <a:solidFill>
                  <a:srgbClr val="D6E5EF"/>
                </a:solidFill>
                <a:latin typeface="Source Sans Pro"/>
                <a:ea typeface="Source Sans Pro"/>
                <a:cs typeface="Source Sans Pro"/>
                <a:sym typeface="Source Sans Pro"/>
              </a:defRPr>
            </a:lvl1pPr>
          </a:lstStyle>
          <a:p>
            <a:pPr/>
            <a:r>
              <a:t>A geomagnetic storm in 2006 disabled several satellites in the Global Positioning System (GPS) constellation, highlighting the impact of magnetic reconnection on space-based technologies.</a:t>
            </a:r>
          </a:p>
        </p:txBody>
      </p:sp>
      <p:sp>
        <p:nvSpPr>
          <p:cNvPr id="107" name="Shape 9"/>
          <p:cNvSpPr/>
          <p:nvPr/>
        </p:nvSpPr>
        <p:spPr>
          <a:xfrm>
            <a:off x="1065788" y="4109799"/>
            <a:ext cx="622103" cy="22861"/>
          </a:xfrm>
          <a:prstGeom prst="roundRect">
            <a:avLst>
              <a:gd name="adj" fmla="val 50000"/>
            </a:avLst>
          </a:prstGeom>
          <a:solidFill>
            <a:srgbClr val="5D606B"/>
          </a:solidFill>
          <a:ln w="12700">
            <a:miter lim="400000"/>
          </a:ln>
        </p:spPr>
        <p:txBody>
          <a:bodyPr lIns="45719" rIns="45719"/>
          <a:lstStyle/>
          <a:p>
            <a:pPr/>
          </a:p>
        </p:txBody>
      </p:sp>
      <p:sp>
        <p:nvSpPr>
          <p:cNvPr id="108" name="Shape 10"/>
          <p:cNvSpPr/>
          <p:nvPr/>
        </p:nvSpPr>
        <p:spPr>
          <a:xfrm>
            <a:off x="688717" y="3921323"/>
            <a:ext cx="399932" cy="399932"/>
          </a:xfrm>
          <a:prstGeom prst="roundRect">
            <a:avLst>
              <a:gd name="adj" fmla="val 6667"/>
            </a:avLst>
          </a:prstGeom>
          <a:solidFill>
            <a:srgbClr val="444752"/>
          </a:solidFill>
          <a:ln w="12700">
            <a:miter lim="400000"/>
          </a:ln>
        </p:spPr>
        <p:txBody>
          <a:bodyPr lIns="45719" rIns="45719"/>
          <a:lstStyle/>
          <a:p>
            <a:pPr/>
          </a:p>
        </p:txBody>
      </p:sp>
      <p:sp>
        <p:nvSpPr>
          <p:cNvPr id="109" name="Text 11"/>
          <p:cNvSpPr txBox="1"/>
          <p:nvPr/>
        </p:nvSpPr>
        <p:spPr>
          <a:xfrm>
            <a:off x="769453" y="3995737"/>
            <a:ext cx="238341" cy="3399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ts val="1900"/>
              </a:lnSpc>
              <a:defRPr sz="1900">
                <a:solidFill>
                  <a:srgbClr val="D6E5EF"/>
                </a:solidFill>
                <a:latin typeface="Lora"/>
                <a:ea typeface="Lora"/>
                <a:cs typeface="Lora"/>
                <a:sym typeface="Lora"/>
              </a:defRPr>
            </a:lvl1pPr>
          </a:lstStyle>
          <a:p>
            <a:pPr/>
            <a:r>
              <a:t>2</a:t>
            </a:r>
          </a:p>
        </p:txBody>
      </p:sp>
      <p:sp>
        <p:nvSpPr>
          <p:cNvPr id="110" name="Text 12"/>
          <p:cNvSpPr txBox="1"/>
          <p:nvPr/>
        </p:nvSpPr>
        <p:spPr>
          <a:xfrm>
            <a:off x="1912025" y="3899058"/>
            <a:ext cx="3131305" cy="3413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000"/>
              </a:lnSpc>
              <a:defRPr sz="1600">
                <a:solidFill>
                  <a:srgbClr val="D6E5EF"/>
                </a:solidFill>
                <a:latin typeface="Lora"/>
                <a:ea typeface="Lora"/>
                <a:cs typeface="Lora"/>
                <a:sym typeface="Lora"/>
              </a:defRPr>
            </a:lvl1pPr>
          </a:lstStyle>
          <a:p>
            <a:pPr/>
            <a:r>
              <a:t>2013 ISS Communication Outage</a:t>
            </a:r>
          </a:p>
        </p:txBody>
      </p:sp>
      <p:sp>
        <p:nvSpPr>
          <p:cNvPr id="111" name="Text 13"/>
          <p:cNvSpPr txBox="1"/>
          <p:nvPr/>
        </p:nvSpPr>
        <p:spPr>
          <a:xfrm>
            <a:off x="1912025" y="4266962"/>
            <a:ext cx="6564154" cy="91465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200"/>
              </a:lnSpc>
              <a:defRPr sz="1400">
                <a:solidFill>
                  <a:srgbClr val="D6E5EF"/>
                </a:solidFill>
                <a:latin typeface="Source Sans Pro"/>
                <a:ea typeface="Source Sans Pro"/>
                <a:cs typeface="Source Sans Pro"/>
                <a:sym typeface="Source Sans Pro"/>
              </a:defRPr>
            </a:lvl1pPr>
          </a:lstStyle>
          <a:p>
            <a:pPr/>
            <a:r>
              <a:t>In 2013, a geomagnetic storm caused a communications outage on the International Space Station, demonstrating the disruptions magnetic reconnection can have on space operations.</a:t>
            </a:r>
          </a:p>
        </p:txBody>
      </p:sp>
      <p:sp>
        <p:nvSpPr>
          <p:cNvPr id="112" name="Shape 14"/>
          <p:cNvSpPr/>
          <p:nvPr/>
        </p:nvSpPr>
        <p:spPr>
          <a:xfrm>
            <a:off x="1065788" y="5863590"/>
            <a:ext cx="622103" cy="22861"/>
          </a:xfrm>
          <a:prstGeom prst="roundRect">
            <a:avLst>
              <a:gd name="adj" fmla="val 50000"/>
            </a:avLst>
          </a:prstGeom>
          <a:solidFill>
            <a:srgbClr val="5D606B"/>
          </a:solidFill>
          <a:ln w="12700">
            <a:miter lim="400000"/>
          </a:ln>
        </p:spPr>
        <p:txBody>
          <a:bodyPr lIns="45719" rIns="45719"/>
          <a:lstStyle/>
          <a:p>
            <a:pPr/>
          </a:p>
        </p:txBody>
      </p:sp>
      <p:sp>
        <p:nvSpPr>
          <p:cNvPr id="113" name="Shape 15"/>
          <p:cNvSpPr/>
          <p:nvPr/>
        </p:nvSpPr>
        <p:spPr>
          <a:xfrm>
            <a:off x="688717" y="5675114"/>
            <a:ext cx="399932" cy="399932"/>
          </a:xfrm>
          <a:prstGeom prst="roundRect">
            <a:avLst>
              <a:gd name="adj" fmla="val 6667"/>
            </a:avLst>
          </a:prstGeom>
          <a:solidFill>
            <a:srgbClr val="444752"/>
          </a:solidFill>
          <a:ln w="12700">
            <a:miter lim="400000"/>
          </a:ln>
        </p:spPr>
        <p:txBody>
          <a:bodyPr lIns="45719" rIns="45719"/>
          <a:lstStyle/>
          <a:p>
            <a:pPr/>
          </a:p>
        </p:txBody>
      </p:sp>
      <p:sp>
        <p:nvSpPr>
          <p:cNvPr id="114" name="Text 16"/>
          <p:cNvSpPr txBox="1"/>
          <p:nvPr/>
        </p:nvSpPr>
        <p:spPr>
          <a:xfrm>
            <a:off x="769452" y="5749528"/>
            <a:ext cx="238341" cy="33997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ts val="1900"/>
              </a:lnSpc>
              <a:defRPr sz="1900">
                <a:solidFill>
                  <a:srgbClr val="D6E5EF"/>
                </a:solidFill>
                <a:latin typeface="Lora"/>
                <a:ea typeface="Lora"/>
                <a:cs typeface="Lora"/>
                <a:sym typeface="Lora"/>
              </a:defRPr>
            </a:lvl1pPr>
          </a:lstStyle>
          <a:p>
            <a:pPr/>
            <a:r>
              <a:t>3</a:t>
            </a:r>
          </a:p>
        </p:txBody>
      </p:sp>
      <p:sp>
        <p:nvSpPr>
          <p:cNvPr id="115" name="Text 17"/>
          <p:cNvSpPr txBox="1"/>
          <p:nvPr/>
        </p:nvSpPr>
        <p:spPr>
          <a:xfrm>
            <a:off x="1912025" y="5652849"/>
            <a:ext cx="3424992" cy="3413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000"/>
              </a:lnSpc>
              <a:defRPr sz="1600">
                <a:solidFill>
                  <a:srgbClr val="D6E5EF"/>
                </a:solidFill>
                <a:latin typeface="Lora"/>
                <a:ea typeface="Lora"/>
                <a:cs typeface="Lora"/>
                <a:sym typeface="Lora"/>
              </a:defRPr>
            </a:lvl1pPr>
          </a:lstStyle>
          <a:p>
            <a:pPr/>
            <a:r>
              <a:t>2020 Starlink Satellite Power Outage</a:t>
            </a:r>
          </a:p>
        </p:txBody>
      </p:sp>
      <p:sp>
        <p:nvSpPr>
          <p:cNvPr id="116" name="Text 18"/>
          <p:cNvSpPr txBox="1"/>
          <p:nvPr/>
        </p:nvSpPr>
        <p:spPr>
          <a:xfrm>
            <a:off x="1912025" y="6020753"/>
            <a:ext cx="6564154" cy="91465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200"/>
              </a:lnSpc>
              <a:defRPr sz="1400">
                <a:solidFill>
                  <a:srgbClr val="D6E5EF"/>
                </a:solidFill>
                <a:latin typeface="Source Sans Pro"/>
                <a:ea typeface="Source Sans Pro"/>
                <a:cs typeface="Source Sans Pro"/>
                <a:sym typeface="Source Sans Pro"/>
              </a:defRPr>
            </a:lvl1pPr>
          </a:lstStyle>
          <a:p>
            <a:pPr/>
            <a:r>
              <a:t>A geomagnetic storm in 2020 caused a power outage on a SpaceX Starlink satellite, underscoring the need to understand and mitigate the effects of magnetic reconnection on modern space infrastructure.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Shape 0"/>
          <p:cNvSpPr/>
          <p:nvPr/>
        </p:nvSpPr>
        <p:spPr>
          <a:xfrm>
            <a:off x="0" y="0"/>
            <a:ext cx="14630400" cy="8229600"/>
          </a:xfrm>
          <a:prstGeom prst="rect">
            <a:avLst/>
          </a:prstGeom>
          <a:solidFill>
            <a:srgbClr val="181A24"/>
          </a:solidFill>
          <a:ln w="12700">
            <a:miter lim="400000"/>
          </a:ln>
        </p:spPr>
        <p:txBody>
          <a:bodyPr lIns="45719" rIns="45719"/>
          <a:lstStyle/>
          <a:p>
            <a:pPr/>
          </a:p>
        </p:txBody>
      </p:sp>
      <p:sp>
        <p:nvSpPr>
          <p:cNvPr id="119" name="Shape 1"/>
          <p:cNvSpPr/>
          <p:nvPr/>
        </p:nvSpPr>
        <p:spPr>
          <a:xfrm>
            <a:off x="0" y="0"/>
            <a:ext cx="14630400" cy="8229600"/>
          </a:xfrm>
          <a:prstGeom prst="rect">
            <a:avLst/>
          </a:prstGeom>
          <a:solidFill>
            <a:srgbClr val="252833"/>
          </a:solidFill>
          <a:ln w="12700">
            <a:miter lim="400000"/>
          </a:ln>
        </p:spPr>
        <p:txBody>
          <a:bodyPr lIns="45719" rIns="45719"/>
          <a:lstStyle/>
          <a:p>
            <a:pPr/>
          </a:p>
        </p:txBody>
      </p:sp>
      <p:sp>
        <p:nvSpPr>
          <p:cNvPr id="120" name="Text 2"/>
          <p:cNvSpPr txBox="1"/>
          <p:nvPr/>
        </p:nvSpPr>
        <p:spPr>
          <a:xfrm>
            <a:off x="1014412" y="1842016"/>
            <a:ext cx="7506294" cy="801994"/>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5700"/>
              </a:lnSpc>
              <a:defRPr sz="4500">
                <a:solidFill>
                  <a:srgbClr val="F98AC7"/>
                </a:solidFill>
                <a:latin typeface="Lora"/>
                <a:ea typeface="Lora"/>
                <a:cs typeface="Lora"/>
                <a:sym typeface="Lora"/>
              </a:defRPr>
            </a:lvl1pPr>
          </a:lstStyle>
          <a:p>
            <a:pPr/>
            <a:r>
              <a:t>Our Approach to the Problem</a:t>
            </a:r>
          </a:p>
        </p:txBody>
      </p:sp>
      <p:sp>
        <p:nvSpPr>
          <p:cNvPr id="121" name="Text 3"/>
          <p:cNvSpPr txBox="1"/>
          <p:nvPr/>
        </p:nvSpPr>
        <p:spPr>
          <a:xfrm>
            <a:off x="1014412" y="3185160"/>
            <a:ext cx="2169764" cy="44017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800"/>
              </a:lnSpc>
              <a:defRPr sz="2200">
                <a:solidFill>
                  <a:srgbClr val="F98AC7"/>
                </a:solidFill>
                <a:latin typeface="Lora"/>
                <a:ea typeface="Lora"/>
                <a:cs typeface="Lora"/>
                <a:sym typeface="Lora"/>
              </a:defRPr>
            </a:lvl1pPr>
          </a:lstStyle>
          <a:p>
            <a:pPr/>
            <a:r>
              <a:t>Data Exploration</a:t>
            </a:r>
          </a:p>
        </p:txBody>
      </p:sp>
      <p:sp>
        <p:nvSpPr>
          <p:cNvPr id="122" name="Text 4"/>
          <p:cNvSpPr txBox="1"/>
          <p:nvPr/>
        </p:nvSpPr>
        <p:spPr>
          <a:xfrm>
            <a:off x="1014412" y="3795117"/>
            <a:ext cx="3737493" cy="243039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3100"/>
              </a:lnSpc>
              <a:defRPr sz="1900">
                <a:solidFill>
                  <a:srgbClr val="D6E5EF"/>
                </a:solidFill>
                <a:latin typeface="Source Sans Pro"/>
                <a:ea typeface="Source Sans Pro"/>
                <a:cs typeface="Source Sans Pro"/>
                <a:sym typeface="Source Sans Pro"/>
              </a:defRPr>
            </a:lvl1pPr>
          </a:lstStyle>
          <a:p>
            <a:pPr/>
            <a:r>
              <a:t>Gather and analyze data from various space missions, such as ACE, WIND, and DSCOVR, to understand the behavior of the interplanetary magnetic field (IMF) and its components.</a:t>
            </a:r>
          </a:p>
        </p:txBody>
      </p:sp>
      <p:sp>
        <p:nvSpPr>
          <p:cNvPr id="123" name="Text 5"/>
          <p:cNvSpPr txBox="1"/>
          <p:nvPr/>
        </p:nvSpPr>
        <p:spPr>
          <a:xfrm>
            <a:off x="5453182" y="3185160"/>
            <a:ext cx="2635930" cy="44017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800"/>
              </a:lnSpc>
              <a:defRPr sz="2200">
                <a:solidFill>
                  <a:srgbClr val="F98AC7"/>
                </a:solidFill>
                <a:latin typeface="Lora"/>
                <a:ea typeface="Lora"/>
                <a:cs typeface="Lora"/>
                <a:sym typeface="Lora"/>
              </a:defRPr>
            </a:lvl1pPr>
          </a:lstStyle>
          <a:p>
            <a:pPr/>
            <a:r>
              <a:t>Feature Engineering</a:t>
            </a:r>
          </a:p>
        </p:txBody>
      </p:sp>
      <p:sp>
        <p:nvSpPr>
          <p:cNvPr id="124" name="Text 6"/>
          <p:cNvSpPr txBox="1"/>
          <p:nvPr/>
        </p:nvSpPr>
        <p:spPr>
          <a:xfrm>
            <a:off x="5453182" y="3795117"/>
            <a:ext cx="3737492" cy="282409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3100"/>
              </a:lnSpc>
              <a:defRPr sz="1900">
                <a:solidFill>
                  <a:srgbClr val="D6E5EF"/>
                </a:solidFill>
                <a:latin typeface="Source Sans Pro"/>
                <a:ea typeface="Source Sans Pro"/>
                <a:cs typeface="Source Sans Pro"/>
                <a:sym typeface="Source Sans Pro"/>
              </a:defRPr>
            </a:lvl1pPr>
          </a:lstStyle>
          <a:p>
            <a:pPr/>
            <a:r>
              <a:t>Clean and preprocess the data, perform normalization, and extract relevant features, such as the magnitude of the IMF vector and its time derivatives, to capture the dynamics of magnetic reconnection.</a:t>
            </a:r>
          </a:p>
        </p:txBody>
      </p:sp>
      <p:sp>
        <p:nvSpPr>
          <p:cNvPr id="125" name="Text 7"/>
          <p:cNvSpPr txBox="1"/>
          <p:nvPr/>
        </p:nvSpPr>
        <p:spPr>
          <a:xfrm>
            <a:off x="9891950" y="3185160"/>
            <a:ext cx="3101825" cy="440177"/>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800"/>
              </a:lnSpc>
              <a:defRPr sz="2200">
                <a:solidFill>
                  <a:srgbClr val="F98AC7"/>
                </a:solidFill>
                <a:latin typeface="Lora"/>
                <a:ea typeface="Lora"/>
                <a:cs typeface="Lora"/>
                <a:sym typeface="Lora"/>
              </a:defRPr>
            </a:lvl1pPr>
          </a:lstStyle>
          <a:p>
            <a:pPr/>
            <a:r>
              <a:t>Modeling and Prediction</a:t>
            </a:r>
          </a:p>
        </p:txBody>
      </p:sp>
      <p:sp>
        <p:nvSpPr>
          <p:cNvPr id="126" name="Text 8"/>
          <p:cNvSpPr txBox="1"/>
          <p:nvPr/>
        </p:nvSpPr>
        <p:spPr>
          <a:xfrm>
            <a:off x="9891950" y="3795117"/>
            <a:ext cx="3737492" cy="282409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3100"/>
              </a:lnSpc>
              <a:defRPr sz="1900">
                <a:solidFill>
                  <a:srgbClr val="D6E5EF"/>
                </a:solidFill>
                <a:latin typeface="Source Sans Pro"/>
                <a:ea typeface="Source Sans Pro"/>
                <a:cs typeface="Source Sans Pro"/>
                <a:sym typeface="Source Sans Pro"/>
              </a:defRPr>
            </a:lvl1pPr>
          </a:lstStyle>
          <a:p>
            <a:pPr/>
            <a:r>
              <a:t>Implement advanced machine learning models to predict the occurrence of magnetic reconnection events, leveraging the extracted features and exploring hybrid approaches for improved accuracy.</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Shape 0"/>
          <p:cNvSpPr/>
          <p:nvPr/>
        </p:nvSpPr>
        <p:spPr>
          <a:xfrm>
            <a:off x="0" y="0"/>
            <a:ext cx="14630400" cy="8229600"/>
          </a:xfrm>
          <a:prstGeom prst="rect">
            <a:avLst/>
          </a:prstGeom>
          <a:solidFill>
            <a:srgbClr val="181A24"/>
          </a:solidFill>
          <a:ln w="12700">
            <a:miter lim="400000"/>
          </a:ln>
        </p:spPr>
        <p:txBody>
          <a:bodyPr lIns="45719" rIns="45719"/>
          <a:lstStyle/>
          <a:p>
            <a:pPr/>
          </a:p>
        </p:txBody>
      </p:sp>
      <p:sp>
        <p:nvSpPr>
          <p:cNvPr id="129" name="Shape 1"/>
          <p:cNvSpPr/>
          <p:nvPr/>
        </p:nvSpPr>
        <p:spPr>
          <a:xfrm>
            <a:off x="0" y="0"/>
            <a:ext cx="14630400" cy="8229600"/>
          </a:xfrm>
          <a:prstGeom prst="rect">
            <a:avLst/>
          </a:prstGeom>
          <a:solidFill>
            <a:srgbClr val="252833"/>
          </a:solidFill>
          <a:ln w="12700">
            <a:miter lim="400000"/>
          </a:ln>
        </p:spPr>
        <p:txBody>
          <a:bodyPr lIns="45719" rIns="45719"/>
          <a:lstStyle/>
          <a:p>
            <a:pPr/>
          </a:p>
        </p:txBody>
      </p:sp>
      <p:pic>
        <p:nvPicPr>
          <p:cNvPr id="130"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pic>
        <p:nvPicPr>
          <p:cNvPr id="131" name="Image 1" descr="Image 1"/>
          <p:cNvPicPr>
            <a:picLocks noChangeAspect="1"/>
          </p:cNvPicPr>
          <p:nvPr/>
        </p:nvPicPr>
        <p:blipFill>
          <a:blip r:embed="rId3">
            <a:extLst/>
          </a:blip>
          <a:stretch>
            <a:fillRect/>
          </a:stretch>
        </p:blipFill>
        <p:spPr>
          <a:xfrm>
            <a:off x="216098" y="2724863"/>
            <a:ext cx="5054204" cy="2779872"/>
          </a:xfrm>
          <a:prstGeom prst="rect">
            <a:avLst/>
          </a:prstGeom>
          <a:ln w="12700">
            <a:miter lim="400000"/>
          </a:ln>
        </p:spPr>
      </p:pic>
      <p:sp>
        <p:nvSpPr>
          <p:cNvPr id="132" name="Text 2"/>
          <p:cNvSpPr txBox="1"/>
          <p:nvPr/>
        </p:nvSpPr>
        <p:spPr>
          <a:xfrm>
            <a:off x="6136957" y="475298"/>
            <a:ext cx="6655952" cy="59130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4000"/>
              </a:lnSpc>
              <a:defRPr sz="3200">
                <a:solidFill>
                  <a:srgbClr val="F98AC7"/>
                </a:solidFill>
                <a:latin typeface="Lora"/>
                <a:ea typeface="Lora"/>
                <a:cs typeface="Lora"/>
                <a:sym typeface="Lora"/>
              </a:defRPr>
            </a:lvl1pPr>
          </a:lstStyle>
          <a:p>
            <a:pPr/>
            <a:r>
              <a:t>Data Exploration and Understanding</a:t>
            </a:r>
          </a:p>
        </p:txBody>
      </p:sp>
      <p:pic>
        <p:nvPicPr>
          <p:cNvPr id="133" name="Image 2" descr="Image 2"/>
          <p:cNvPicPr>
            <a:picLocks noChangeAspect="1"/>
          </p:cNvPicPr>
          <p:nvPr/>
        </p:nvPicPr>
        <p:blipFill>
          <a:blip r:embed="rId4">
            <a:extLst/>
          </a:blip>
          <a:stretch>
            <a:fillRect/>
          </a:stretch>
        </p:blipFill>
        <p:spPr>
          <a:xfrm>
            <a:off x="6091237" y="1242654"/>
            <a:ext cx="431960" cy="431960"/>
          </a:xfrm>
          <a:prstGeom prst="rect">
            <a:avLst/>
          </a:prstGeom>
          <a:ln w="12700">
            <a:miter lim="400000"/>
          </a:ln>
        </p:spPr>
      </p:pic>
      <p:sp>
        <p:nvSpPr>
          <p:cNvPr id="134" name="Text 3"/>
          <p:cNvSpPr txBox="1"/>
          <p:nvPr/>
        </p:nvSpPr>
        <p:spPr>
          <a:xfrm>
            <a:off x="6136957" y="1847374"/>
            <a:ext cx="1482091" cy="3413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000"/>
              </a:lnSpc>
              <a:defRPr sz="1600">
                <a:solidFill>
                  <a:srgbClr val="D6E5EF"/>
                </a:solidFill>
                <a:latin typeface="Lora"/>
                <a:ea typeface="Lora"/>
                <a:cs typeface="Lora"/>
                <a:sym typeface="Lora"/>
              </a:defRPr>
            </a:lvl1pPr>
          </a:lstStyle>
          <a:p>
            <a:pPr/>
            <a:r>
              <a:t>Data Collection</a:t>
            </a:r>
          </a:p>
        </p:txBody>
      </p:sp>
      <p:sp>
        <p:nvSpPr>
          <p:cNvPr id="135" name="Text 4"/>
          <p:cNvSpPr txBox="1"/>
          <p:nvPr/>
        </p:nvSpPr>
        <p:spPr>
          <a:xfrm>
            <a:off x="6136957" y="2205157"/>
            <a:ext cx="7539607" cy="34277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100"/>
              </a:lnSpc>
              <a:defRPr sz="1300">
                <a:solidFill>
                  <a:srgbClr val="D6E5EF"/>
                </a:solidFill>
                <a:latin typeface="Source Sans Pro"/>
                <a:ea typeface="Source Sans Pro"/>
                <a:cs typeface="Source Sans Pro"/>
                <a:sym typeface="Source Sans Pro"/>
              </a:defRPr>
            </a:lvl1pPr>
          </a:lstStyle>
          <a:p>
            <a:pPr/>
            <a:r>
              <a:t>Gather data from ACE, WIND, and DSCOVR missions regarding the IMF vector components (X, Y, Z).</a:t>
            </a:r>
          </a:p>
        </p:txBody>
      </p:sp>
      <p:pic>
        <p:nvPicPr>
          <p:cNvPr id="136" name="Image 3" descr="Image 3"/>
          <p:cNvPicPr>
            <a:picLocks noChangeAspect="1"/>
          </p:cNvPicPr>
          <p:nvPr/>
        </p:nvPicPr>
        <p:blipFill>
          <a:blip r:embed="rId5">
            <a:extLst/>
          </a:blip>
          <a:stretch>
            <a:fillRect/>
          </a:stretch>
        </p:blipFill>
        <p:spPr>
          <a:xfrm>
            <a:off x="6091237" y="3000137"/>
            <a:ext cx="431960" cy="431960"/>
          </a:xfrm>
          <a:prstGeom prst="rect">
            <a:avLst/>
          </a:prstGeom>
          <a:ln w="12700">
            <a:miter lim="400000"/>
          </a:ln>
        </p:spPr>
      </p:pic>
      <p:sp>
        <p:nvSpPr>
          <p:cNvPr id="137" name="Text 5"/>
          <p:cNvSpPr txBox="1"/>
          <p:nvPr/>
        </p:nvSpPr>
        <p:spPr>
          <a:xfrm>
            <a:off x="6136957" y="3604855"/>
            <a:ext cx="1911510" cy="3413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000"/>
              </a:lnSpc>
              <a:defRPr sz="1600">
                <a:solidFill>
                  <a:srgbClr val="D6E5EF"/>
                </a:solidFill>
                <a:latin typeface="Lora"/>
                <a:ea typeface="Lora"/>
                <a:cs typeface="Lora"/>
                <a:sym typeface="Lora"/>
              </a:defRPr>
            </a:lvl1pPr>
          </a:lstStyle>
          <a:p>
            <a:pPr/>
            <a:r>
              <a:t>Data Understanding</a:t>
            </a:r>
          </a:p>
        </p:txBody>
      </p:sp>
      <p:sp>
        <p:nvSpPr>
          <p:cNvPr id="138" name="Text 6"/>
          <p:cNvSpPr txBox="1"/>
          <p:nvPr/>
        </p:nvSpPr>
        <p:spPr>
          <a:xfrm>
            <a:off x="6136957" y="3962637"/>
            <a:ext cx="6959500" cy="34277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100"/>
              </a:lnSpc>
              <a:defRPr sz="1300">
                <a:solidFill>
                  <a:srgbClr val="D6E5EF"/>
                </a:solidFill>
                <a:latin typeface="Source Sans Pro"/>
                <a:ea typeface="Source Sans Pro"/>
                <a:cs typeface="Source Sans Pro"/>
                <a:sym typeface="Source Sans Pro"/>
              </a:defRPr>
            </a:lvl1pPr>
          </a:lstStyle>
          <a:p>
            <a:pPr/>
            <a:r>
              <a:t>Observe and understand the physical meanings and typical ranges of the IMF measurements.</a:t>
            </a:r>
          </a:p>
        </p:txBody>
      </p:sp>
      <p:pic>
        <p:nvPicPr>
          <p:cNvPr id="139" name="Image 4" descr="Image 4"/>
          <p:cNvPicPr>
            <a:picLocks noChangeAspect="1"/>
          </p:cNvPicPr>
          <p:nvPr/>
        </p:nvPicPr>
        <p:blipFill>
          <a:blip r:embed="rId6">
            <a:extLst/>
          </a:blip>
          <a:stretch>
            <a:fillRect/>
          </a:stretch>
        </p:blipFill>
        <p:spPr>
          <a:xfrm>
            <a:off x="6091237" y="4757618"/>
            <a:ext cx="431960" cy="431960"/>
          </a:xfrm>
          <a:prstGeom prst="rect">
            <a:avLst/>
          </a:prstGeom>
          <a:ln w="12700">
            <a:miter lim="400000"/>
          </a:ln>
        </p:spPr>
      </p:pic>
      <p:sp>
        <p:nvSpPr>
          <p:cNvPr id="140" name="Text 7"/>
          <p:cNvSpPr txBox="1"/>
          <p:nvPr/>
        </p:nvSpPr>
        <p:spPr>
          <a:xfrm>
            <a:off x="6136957" y="5362337"/>
            <a:ext cx="1391902" cy="3413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000"/>
              </a:lnSpc>
              <a:defRPr sz="1600">
                <a:solidFill>
                  <a:srgbClr val="D6E5EF"/>
                </a:solidFill>
                <a:latin typeface="Lora"/>
                <a:ea typeface="Lora"/>
                <a:cs typeface="Lora"/>
                <a:sym typeface="Lora"/>
              </a:defRPr>
            </a:lvl1pPr>
          </a:lstStyle>
          <a:p>
            <a:pPr/>
            <a:r>
              <a:t>Data Cleaning</a:t>
            </a:r>
          </a:p>
        </p:txBody>
      </p:sp>
      <p:sp>
        <p:nvSpPr>
          <p:cNvPr id="141" name="Text 8"/>
          <p:cNvSpPr txBox="1"/>
          <p:nvPr/>
        </p:nvSpPr>
        <p:spPr>
          <a:xfrm>
            <a:off x="6136957" y="5720119"/>
            <a:ext cx="6436146" cy="34277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100"/>
              </a:lnSpc>
              <a:defRPr sz="1300">
                <a:solidFill>
                  <a:srgbClr val="D6E5EF"/>
                </a:solidFill>
                <a:latin typeface="Source Sans Pro"/>
                <a:ea typeface="Source Sans Pro"/>
                <a:cs typeface="Source Sans Pro"/>
                <a:sym typeface="Source Sans Pro"/>
              </a:defRPr>
            </a:lvl1pPr>
          </a:lstStyle>
          <a:p>
            <a:pPr/>
            <a:r>
              <a:t>Ensure the data is free of missing or erroneous values to prepare it for further analysis.</a:t>
            </a:r>
          </a:p>
        </p:txBody>
      </p:sp>
      <p:pic>
        <p:nvPicPr>
          <p:cNvPr id="142" name="Image 5" descr="Image 5"/>
          <p:cNvPicPr>
            <a:picLocks noChangeAspect="1"/>
          </p:cNvPicPr>
          <p:nvPr/>
        </p:nvPicPr>
        <p:blipFill>
          <a:blip r:embed="rId7">
            <a:extLst/>
          </a:blip>
          <a:stretch>
            <a:fillRect/>
          </a:stretch>
        </p:blipFill>
        <p:spPr>
          <a:xfrm>
            <a:off x="6091237" y="6515100"/>
            <a:ext cx="431960" cy="431960"/>
          </a:xfrm>
          <a:prstGeom prst="rect">
            <a:avLst/>
          </a:prstGeom>
          <a:ln w="12700">
            <a:miter lim="400000"/>
          </a:ln>
        </p:spPr>
      </p:pic>
      <p:sp>
        <p:nvSpPr>
          <p:cNvPr id="143" name="Text 9"/>
          <p:cNvSpPr txBox="1"/>
          <p:nvPr/>
        </p:nvSpPr>
        <p:spPr>
          <a:xfrm>
            <a:off x="6136957" y="7119818"/>
            <a:ext cx="1832036" cy="34137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000"/>
              </a:lnSpc>
              <a:defRPr sz="1600">
                <a:solidFill>
                  <a:srgbClr val="D6E5EF"/>
                </a:solidFill>
                <a:latin typeface="Lora"/>
                <a:ea typeface="Lora"/>
                <a:cs typeface="Lora"/>
                <a:sym typeface="Lora"/>
              </a:defRPr>
            </a:lvl1pPr>
          </a:lstStyle>
          <a:p>
            <a:pPr/>
            <a:r>
              <a:t>Data Normalization</a:t>
            </a:r>
          </a:p>
        </p:txBody>
      </p:sp>
      <p:sp>
        <p:nvSpPr>
          <p:cNvPr id="144" name="Text 10"/>
          <p:cNvSpPr txBox="1"/>
          <p:nvPr/>
        </p:nvSpPr>
        <p:spPr>
          <a:xfrm>
            <a:off x="6136957" y="7477600"/>
            <a:ext cx="6785210" cy="34277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100"/>
              </a:lnSpc>
              <a:defRPr sz="1300">
                <a:solidFill>
                  <a:srgbClr val="D6E5EF"/>
                </a:solidFill>
                <a:latin typeface="Source Sans Pro"/>
                <a:ea typeface="Source Sans Pro"/>
                <a:cs typeface="Source Sans Pro"/>
                <a:sym typeface="Source Sans Pro"/>
              </a:defRPr>
            </a:lvl1pPr>
          </a:lstStyle>
          <a:p>
            <a:pPr/>
            <a:r>
              <a:t>Normalize the data to address potential variance in magnitude among the IMF components.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Shape 0"/>
          <p:cNvSpPr/>
          <p:nvPr/>
        </p:nvSpPr>
        <p:spPr>
          <a:xfrm>
            <a:off x="0" y="0"/>
            <a:ext cx="14630400" cy="8229600"/>
          </a:xfrm>
          <a:prstGeom prst="rect">
            <a:avLst/>
          </a:prstGeom>
          <a:solidFill>
            <a:srgbClr val="181A24"/>
          </a:solidFill>
          <a:ln w="12700">
            <a:miter lim="400000"/>
          </a:ln>
        </p:spPr>
        <p:txBody>
          <a:bodyPr lIns="45719" rIns="45719"/>
          <a:lstStyle/>
          <a:p>
            <a:pPr/>
          </a:p>
        </p:txBody>
      </p:sp>
      <p:sp>
        <p:nvSpPr>
          <p:cNvPr id="147" name="Shape 1"/>
          <p:cNvSpPr/>
          <p:nvPr/>
        </p:nvSpPr>
        <p:spPr>
          <a:xfrm>
            <a:off x="0" y="0"/>
            <a:ext cx="14630400" cy="8229600"/>
          </a:xfrm>
          <a:prstGeom prst="rect">
            <a:avLst/>
          </a:prstGeom>
          <a:solidFill>
            <a:srgbClr val="252833"/>
          </a:solidFill>
          <a:ln w="12700">
            <a:miter lim="400000"/>
          </a:ln>
        </p:spPr>
        <p:txBody>
          <a:bodyPr lIns="45719" rIns="45719"/>
          <a:lstStyle/>
          <a:p>
            <a:pPr/>
          </a:p>
        </p:txBody>
      </p:sp>
      <p:pic>
        <p:nvPicPr>
          <p:cNvPr id="148"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pic>
        <p:nvPicPr>
          <p:cNvPr id="149" name="Image 1" descr="Image 1"/>
          <p:cNvPicPr>
            <a:picLocks noChangeAspect="1"/>
          </p:cNvPicPr>
          <p:nvPr/>
        </p:nvPicPr>
        <p:blipFill>
          <a:blip r:embed="rId3">
            <a:extLst/>
          </a:blip>
          <a:stretch>
            <a:fillRect/>
          </a:stretch>
        </p:blipFill>
        <p:spPr>
          <a:xfrm>
            <a:off x="266342" y="2257187"/>
            <a:ext cx="4953596" cy="3715226"/>
          </a:xfrm>
          <a:prstGeom prst="rect">
            <a:avLst/>
          </a:prstGeom>
          <a:ln w="12700">
            <a:miter lim="400000"/>
          </a:ln>
        </p:spPr>
      </p:pic>
      <p:sp>
        <p:nvSpPr>
          <p:cNvPr id="150" name="Text 2"/>
          <p:cNvSpPr txBox="1"/>
          <p:nvPr/>
        </p:nvSpPr>
        <p:spPr>
          <a:xfrm>
            <a:off x="6278047" y="677703"/>
            <a:ext cx="7560707" cy="132549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4900"/>
              </a:lnSpc>
              <a:defRPr sz="3900">
                <a:solidFill>
                  <a:srgbClr val="F98AC7"/>
                </a:solidFill>
                <a:latin typeface="Lora"/>
                <a:ea typeface="Lora"/>
                <a:cs typeface="Lora"/>
                <a:sym typeface="Lora"/>
              </a:defRPr>
            </a:lvl1pPr>
          </a:lstStyle>
          <a:p>
            <a:pPr/>
            <a:r>
              <a:t>Feature Engineering and Modeling</a:t>
            </a:r>
          </a:p>
        </p:txBody>
      </p:sp>
      <p:pic>
        <p:nvPicPr>
          <p:cNvPr id="151" name="Image 2" descr="Image 2"/>
          <p:cNvPicPr>
            <a:picLocks noChangeAspect="1"/>
          </p:cNvPicPr>
          <p:nvPr/>
        </p:nvPicPr>
        <p:blipFill>
          <a:blip r:embed="rId4">
            <a:extLst/>
          </a:blip>
          <a:stretch>
            <a:fillRect/>
          </a:stretch>
        </p:blipFill>
        <p:spPr>
          <a:xfrm>
            <a:off x="6232326" y="2251114"/>
            <a:ext cx="1065610" cy="1705095"/>
          </a:xfrm>
          <a:prstGeom prst="rect">
            <a:avLst/>
          </a:prstGeom>
          <a:ln w="12700">
            <a:miter lim="400000"/>
          </a:ln>
        </p:spPr>
      </p:pic>
      <p:sp>
        <p:nvSpPr>
          <p:cNvPr id="152" name="Text 3"/>
          <p:cNvSpPr txBox="1"/>
          <p:nvPr/>
        </p:nvSpPr>
        <p:spPr>
          <a:xfrm>
            <a:off x="7663338" y="2464236"/>
            <a:ext cx="1593179" cy="3907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400"/>
              </a:lnSpc>
              <a:defRPr sz="1900">
                <a:solidFill>
                  <a:srgbClr val="D6E5EF"/>
                </a:solidFill>
                <a:latin typeface="Lora"/>
                <a:ea typeface="Lora"/>
                <a:cs typeface="Lora"/>
                <a:sym typeface="Lora"/>
              </a:defRPr>
            </a:lvl1pPr>
          </a:lstStyle>
          <a:p>
            <a:pPr/>
            <a:r>
              <a:t>Segmentation</a:t>
            </a:r>
          </a:p>
        </p:txBody>
      </p:sp>
      <p:sp>
        <p:nvSpPr>
          <p:cNvPr id="153" name="Text 4"/>
          <p:cNvSpPr txBox="1"/>
          <p:nvPr/>
        </p:nvSpPr>
        <p:spPr>
          <a:xfrm>
            <a:off x="7663338" y="2905481"/>
            <a:ext cx="6175416" cy="73253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600"/>
              </a:lnSpc>
              <a:defRPr sz="1600">
                <a:solidFill>
                  <a:srgbClr val="D6E5EF"/>
                </a:solidFill>
                <a:latin typeface="Source Sans Pro"/>
                <a:ea typeface="Source Sans Pro"/>
                <a:cs typeface="Source Sans Pro"/>
                <a:sym typeface="Source Sans Pro"/>
              </a:defRPr>
            </a:lvl1pPr>
          </a:lstStyle>
          <a:p>
            <a:pPr/>
            <a:r>
              <a:t>Divide the data into time segments for which we want to predict magnetic reconnection events.</a:t>
            </a:r>
          </a:p>
        </p:txBody>
      </p:sp>
      <p:pic>
        <p:nvPicPr>
          <p:cNvPr id="154" name="Image 3" descr="Image 3"/>
          <p:cNvPicPr>
            <a:picLocks noChangeAspect="1"/>
          </p:cNvPicPr>
          <p:nvPr/>
        </p:nvPicPr>
        <p:blipFill>
          <a:blip r:embed="rId5">
            <a:extLst/>
          </a:blip>
          <a:stretch>
            <a:fillRect/>
          </a:stretch>
        </p:blipFill>
        <p:spPr>
          <a:xfrm>
            <a:off x="6232326" y="3956208"/>
            <a:ext cx="1065610" cy="1705095"/>
          </a:xfrm>
          <a:prstGeom prst="rect">
            <a:avLst/>
          </a:prstGeom>
          <a:ln w="12700">
            <a:miter lim="400000"/>
          </a:ln>
        </p:spPr>
      </p:pic>
      <p:sp>
        <p:nvSpPr>
          <p:cNvPr id="155" name="Text 5"/>
          <p:cNvSpPr txBox="1"/>
          <p:nvPr/>
        </p:nvSpPr>
        <p:spPr>
          <a:xfrm>
            <a:off x="7663338" y="4169331"/>
            <a:ext cx="2008738" cy="39077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400"/>
              </a:lnSpc>
              <a:defRPr sz="1900">
                <a:solidFill>
                  <a:srgbClr val="D6E5EF"/>
                </a:solidFill>
                <a:latin typeface="Lora"/>
                <a:ea typeface="Lora"/>
                <a:cs typeface="Lora"/>
                <a:sym typeface="Lora"/>
              </a:defRPr>
            </a:lvl1pPr>
          </a:lstStyle>
          <a:p>
            <a:pPr/>
            <a:r>
              <a:t>Feature Definition</a:t>
            </a:r>
          </a:p>
        </p:txBody>
      </p:sp>
      <p:sp>
        <p:nvSpPr>
          <p:cNvPr id="156" name="Text 6"/>
          <p:cNvSpPr txBox="1"/>
          <p:nvPr/>
        </p:nvSpPr>
        <p:spPr>
          <a:xfrm>
            <a:off x="7663338" y="4610575"/>
            <a:ext cx="6175416" cy="73253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600"/>
              </a:lnSpc>
              <a:defRPr sz="1600">
                <a:solidFill>
                  <a:srgbClr val="D6E5EF"/>
                </a:solidFill>
                <a:latin typeface="Source Sans Pro"/>
                <a:ea typeface="Source Sans Pro"/>
                <a:cs typeface="Source Sans Pro"/>
                <a:sym typeface="Source Sans Pro"/>
              </a:defRPr>
            </a:lvl1pPr>
          </a:lstStyle>
          <a:p>
            <a:pPr/>
            <a:r>
              <a:t>Apart from the X, Y, Z components of the IMF, compute additional features like the magnitude of the vector and its time derivatives.</a:t>
            </a:r>
          </a:p>
        </p:txBody>
      </p:sp>
      <p:pic>
        <p:nvPicPr>
          <p:cNvPr id="157" name="Image 4" descr="Image 4"/>
          <p:cNvPicPr>
            <a:picLocks noChangeAspect="1"/>
          </p:cNvPicPr>
          <p:nvPr/>
        </p:nvPicPr>
        <p:blipFill>
          <a:blip r:embed="rId6">
            <a:extLst/>
          </a:blip>
          <a:stretch>
            <a:fillRect/>
          </a:stretch>
        </p:blipFill>
        <p:spPr>
          <a:xfrm>
            <a:off x="6232326" y="5661302"/>
            <a:ext cx="1065610" cy="1890475"/>
          </a:xfrm>
          <a:prstGeom prst="rect">
            <a:avLst/>
          </a:prstGeom>
          <a:ln w="12700">
            <a:miter lim="400000"/>
          </a:ln>
        </p:spPr>
      </p:pic>
      <p:sp>
        <p:nvSpPr>
          <p:cNvPr id="158" name="Text 7"/>
          <p:cNvSpPr txBox="1"/>
          <p:nvPr/>
        </p:nvSpPr>
        <p:spPr>
          <a:xfrm>
            <a:off x="7663338" y="5874425"/>
            <a:ext cx="2478142" cy="39077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ts val="2400"/>
              </a:lnSpc>
              <a:defRPr sz="1900">
                <a:solidFill>
                  <a:srgbClr val="D6E5EF"/>
                </a:solidFill>
                <a:latin typeface="Lora"/>
                <a:ea typeface="Lora"/>
                <a:cs typeface="Lora"/>
                <a:sym typeface="Lora"/>
              </a:defRPr>
            </a:lvl1pPr>
          </a:lstStyle>
          <a:p>
            <a:pPr/>
            <a:r>
              <a:t>Model Implementation</a:t>
            </a:r>
          </a:p>
        </p:txBody>
      </p:sp>
      <p:sp>
        <p:nvSpPr>
          <p:cNvPr id="159" name="Text 8"/>
          <p:cNvSpPr txBox="1"/>
          <p:nvPr/>
        </p:nvSpPr>
        <p:spPr>
          <a:xfrm>
            <a:off x="7663338" y="6315669"/>
            <a:ext cx="6175416" cy="106273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nSpc>
                <a:spcPts val="2600"/>
              </a:lnSpc>
              <a:defRPr sz="1600">
                <a:solidFill>
                  <a:srgbClr val="D6E5EF"/>
                </a:solidFill>
                <a:latin typeface="Source Sans Pro"/>
                <a:ea typeface="Source Sans Pro"/>
                <a:cs typeface="Source Sans Pro"/>
                <a:sym typeface="Source Sans Pro"/>
              </a:defRPr>
            </a:lvl1pPr>
          </a:lstStyle>
          <a:p>
            <a:pPr/>
            <a:r>
              <a:t>Implement advanced machine learning models to predict the occurrence of magnetic reconnection events, exploring hybrid approaches for improved accuracy.</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